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DM Sans Medium"/>
      <p:regular r:id="rId45"/>
      <p:bold r:id="rId46"/>
      <p:italic r:id="rId47"/>
      <p:boldItalic r:id="rId48"/>
    </p:embeddedFont>
    <p:embeddedFont>
      <p:font typeface="Manrope"/>
      <p:regular r:id="rId49"/>
      <p:bold r:id="rId50"/>
    </p:embeddedFont>
    <p:embeddedFont>
      <p:font typeface="Bebas Neue"/>
      <p:regular r:id="rId51"/>
    </p:embeddedFont>
    <p:embeddedFont>
      <p:font typeface="Manrope Medium"/>
      <p:regular r:id="rId52"/>
      <p:bold r:id="rId53"/>
    </p:embeddedFont>
    <p:embeddedFont>
      <p:font typeface="PT Sans"/>
      <p:regular r:id="rId54"/>
      <p:bold r:id="rId55"/>
      <p:italic r:id="rId56"/>
      <p:boldItalic r:id="rId57"/>
    </p:embeddedFont>
    <p:embeddedFont>
      <p:font typeface="DM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DMSansMedium-bold.fntdata"/><Relationship Id="rId45" Type="http://schemas.openxmlformats.org/officeDocument/2006/relationships/font" Target="fonts/DMSans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Medium-boldItalic.fntdata"/><Relationship Id="rId47" Type="http://schemas.openxmlformats.org/officeDocument/2006/relationships/font" Target="fonts/DMSansMedium-italic.fntdata"/><Relationship Id="rId49" Type="http://schemas.openxmlformats.org/officeDocument/2006/relationships/font" Target="fonts/Manrop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DM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DM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ebasNeue-regular.fntdata"/><Relationship Id="rId50" Type="http://schemas.openxmlformats.org/officeDocument/2006/relationships/font" Target="fonts/Manrope-bold.fntdata"/><Relationship Id="rId53" Type="http://schemas.openxmlformats.org/officeDocument/2006/relationships/font" Target="fonts/ManropeMedium-bold.fntdata"/><Relationship Id="rId52" Type="http://schemas.openxmlformats.org/officeDocument/2006/relationships/font" Target="fonts/ManropeMedium-regular.fntdata"/><Relationship Id="rId11" Type="http://schemas.openxmlformats.org/officeDocument/2006/relationships/slide" Target="slides/slide6.xml"/><Relationship Id="rId55" Type="http://schemas.openxmlformats.org/officeDocument/2006/relationships/font" Target="fonts/PTSans-bold.fntdata"/><Relationship Id="rId10" Type="http://schemas.openxmlformats.org/officeDocument/2006/relationships/slide" Target="slides/slide5.xml"/><Relationship Id="rId54" Type="http://schemas.openxmlformats.org/officeDocument/2006/relationships/font" Target="fonts/PTSans-regular.fntdata"/><Relationship Id="rId13" Type="http://schemas.openxmlformats.org/officeDocument/2006/relationships/slide" Target="slides/slide8.xml"/><Relationship Id="rId57" Type="http://schemas.openxmlformats.org/officeDocument/2006/relationships/font" Target="fonts/PTSans-boldItalic.fntdata"/><Relationship Id="rId12" Type="http://schemas.openxmlformats.org/officeDocument/2006/relationships/slide" Target="slides/slide7.xml"/><Relationship Id="rId56" Type="http://schemas.openxmlformats.org/officeDocument/2006/relationships/font" Target="fonts/PTSans-italic.fntdata"/><Relationship Id="rId15" Type="http://schemas.openxmlformats.org/officeDocument/2006/relationships/slide" Target="slides/slide10.xml"/><Relationship Id="rId59" Type="http://schemas.openxmlformats.org/officeDocument/2006/relationships/font" Target="fonts/DMSans-bold.fntdata"/><Relationship Id="rId14" Type="http://schemas.openxmlformats.org/officeDocument/2006/relationships/slide" Target="slides/slide9.xml"/><Relationship Id="rId58" Type="http://schemas.openxmlformats.org/officeDocument/2006/relationships/font" Target="fonts/DM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pj9-rr1wDhM" TargetMode="External"/><Relationship Id="rId3" Type="http://schemas.openxmlformats.org/officeDocument/2006/relationships/hyperlink" Target="https://adamharley.com/nn_vis/cnn/3d.html" TargetMode="External"/><Relationship Id="rId4" Type="http://schemas.openxmlformats.org/officeDocument/2006/relationships/hyperlink" Target="https://poloclub.github.io/cnn-explainer/"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opics/deep-learning" TargetMode="External"/><Relationship Id="rId3" Type="http://schemas.openxmlformats.org/officeDocument/2006/relationships/hyperlink" Target="https://www.ibm.com/topics/convolutional-neural-networks" TargetMode="External"/><Relationship Id="rId4" Type="http://schemas.openxmlformats.org/officeDocument/2006/relationships/hyperlink" Target="https://www.ibm.com/topics/recurrent-neural-networks" TargetMode="External"/><Relationship Id="rId5" Type="http://schemas.openxmlformats.org/officeDocument/2006/relationships/hyperlink" Target="https://viso.ai/deep-learning/deep-neural-network-three-popular-types/" TargetMode="External"/><Relationship Id="rId6" Type="http://schemas.openxmlformats.org/officeDocument/2006/relationships/hyperlink" Target="https://machinelearningmastery.com/when-to-use-mlp-cnn-and-rnn-neural-networks/" TargetMode="External"/><Relationship Id="rId7" Type="http://schemas.openxmlformats.org/officeDocument/2006/relationships/hyperlink" Target="https://datascience.stackexchange.com/questions/37962/what-is-the-difference-between-multi-layer-perceptron-and-generalized-feed-forwa" TargetMode="External"/><Relationship Id="rId8" Type="http://schemas.openxmlformats.org/officeDocument/2006/relationships/hyperlink" Target="https://viso.ai/deep-learning/deep-neural-network-three-popular-typ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Ilg3gGewQ5U"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Ilg3gGewQ5U"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loclub.github.io/cnn-explainer/"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opics/convolutional-neural-networks" TargetMode="External"/><Relationship Id="rId3" Type="http://schemas.openxmlformats.org/officeDocument/2006/relationships/hyperlink" Target="https://adamharley.com/nn_vis/cnn/3d.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opics/convolutional-neural-networks" TargetMode="External"/><Relationship Id="rId3" Type="http://schemas.openxmlformats.org/officeDocument/2006/relationships/hyperlink" Target="https://adamharley.com/nn_vis/cnn/3d.html" TargetMode="External"/><Relationship Id="rId4" Type="http://schemas.openxmlformats.org/officeDocument/2006/relationships/hyperlink" Target="https://github.com/aharley/nn_vi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dvanced-deep-learning/decoding-image-representation-understanding-the-structure-of-rgb-images-6a211eb8800d"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loclub.github.io/cnn-explainer/"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Ilg3gGewQ5U"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nextfuckinglevel/comments/rx8vvc/mesmerizing_ai_generated_df_video_mimicking/"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nextfuckinglevel/comments/rx8vvc/mesmerizing_ai_generated_df_video_mimickin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16CHDQK4W5k" TargetMode="External"/><Relationship Id="rId3" Type="http://schemas.openxmlformats.org/officeDocument/2006/relationships/hyperlink" Target="https://www.youtube.com/watch?v=hmV4v_EnB0E" TargetMode="External"/><Relationship Id="rId4" Type="http://schemas.openxmlformats.org/officeDocument/2006/relationships/hyperlink" Target="https://www.youtube.com/@ubisoftlaforge7026"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Convolutional Neural Networks Explained (CNN Visualized)</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—--Interactive Websites—--</a:t>
            </a:r>
            <a:endParaRPr/>
          </a:p>
          <a:p>
            <a:pPr indent="0" lvl="0" marL="0" rtl="0" algn="l">
              <a:spcBef>
                <a:spcPts val="0"/>
              </a:spcBef>
              <a:spcAft>
                <a:spcPts val="0"/>
              </a:spcAft>
              <a:buNone/>
            </a:pPr>
            <a:r>
              <a:rPr lang="en" u="sng">
                <a:solidFill>
                  <a:schemeClr val="hlink"/>
                </a:solidFill>
                <a:hlinkClick r:id="rId3"/>
              </a:rPr>
              <a:t>3D Visualization of a Convolutional Neural Network</a:t>
            </a:r>
            <a:endParaRPr/>
          </a:p>
          <a:p>
            <a:pPr indent="0" lvl="0" marL="0" rtl="0" algn="l">
              <a:spcBef>
                <a:spcPts val="0"/>
              </a:spcBef>
              <a:spcAft>
                <a:spcPts val="0"/>
              </a:spcAft>
              <a:buNone/>
            </a:pPr>
            <a:r>
              <a:rPr lang="en" u="sng">
                <a:solidFill>
                  <a:schemeClr val="hlink"/>
                </a:solidFill>
                <a:hlinkClick r:id="rId4"/>
              </a:rPr>
              <a:t>CNN Explainer</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0c8e023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c0c8e023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Sounds like an easy problem, but for a ‘machine learning’ algorithm- this is extremely difficult. </a:t>
            </a:r>
            <a:r>
              <a:rPr lang="en"/>
              <a:t>Everything</a:t>
            </a:r>
            <a:r>
              <a:rPr lang="en"/>
              <a:t> thing it has been trained on, cats and pointy ears; dogs and big doe eyes- is falling out the window. How do you help your ML algorithm, when it has to generalise to such exceptions? Or, maybe, it has to be used for use cases beyond identification- and an incorrect identification could lead to incorrect medical analysis etc?</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MORE LAYERS!!</a:t>
            </a:r>
            <a:endParaRPr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bb7d95bdc9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bb7d95bdc9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One of the best-known examples of a neural network is Google’s search algorithm.</a:t>
            </a:r>
            <a:endParaRPr>
              <a:solidFill>
                <a:schemeClr val="dk1"/>
              </a:solidFill>
            </a:endParaRPr>
          </a:p>
          <a:p>
            <a:pPr indent="0" lvl="0" marL="0" rtl="0" algn="l">
              <a:spcBef>
                <a:spcPts val="0"/>
              </a:spcBef>
              <a:spcAft>
                <a:spcPts val="0"/>
              </a:spcAft>
              <a:buNone/>
            </a:pPr>
            <a:r>
              <a:rPr lang="en">
                <a:solidFill>
                  <a:schemeClr val="dk1"/>
                </a:solidFill>
              </a:rPr>
              <a:t>Neural networks are sometimes called artificial neural networks (ANNs) or simulated neural networks (SNNs). They are a subset of machine learning, and at the heart of </a:t>
            </a:r>
            <a:r>
              <a:rPr lang="en">
                <a:solidFill>
                  <a:schemeClr val="dk1"/>
                </a:solidFill>
                <a:uFill>
                  <a:noFill/>
                </a:uFill>
                <a:hlinkClick r:id="rId2">
                  <a:extLst>
                    <a:ext uri="{A12FA001-AC4F-418D-AE19-62706E023703}">
                      <ahyp:hlinkClr val="tx"/>
                    </a:ext>
                  </a:extLst>
                </a:hlinkClick>
              </a:rPr>
              <a:t>deep learning</a:t>
            </a:r>
            <a:r>
              <a:rPr lang="en">
                <a:solidFill>
                  <a:schemeClr val="dk1"/>
                </a:solidFill>
              </a:rPr>
              <a:t> models.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The perceptron is the oldest neural network, created by Frank Rosenblatt in 1958.</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
                <a:solidFill>
                  <a:schemeClr val="dk1"/>
                </a:solidFill>
              </a:rPr>
              <a:t>Feedforward neural networks, or multi-layer perceptrons (MLPs), are what we’ve primarily been focusing on previously.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uFill>
                  <a:noFill/>
                </a:uFill>
                <a:hlinkClick r:id="rId3">
                  <a:extLst>
                    <a:ext uri="{A12FA001-AC4F-418D-AE19-62706E023703}">
                      <ahyp:hlinkClr val="tx"/>
                    </a:ext>
                  </a:extLst>
                </a:hlinkClick>
              </a:rPr>
              <a:t>Convolutional neural networks (CNNs)</a:t>
            </a:r>
            <a:r>
              <a:rPr lang="en">
                <a:solidFill>
                  <a:schemeClr val="dk1"/>
                </a:solidFill>
              </a:rPr>
              <a:t> are similar to feedforward networks, but they’re usually utilized for image recognition, pattern recognition, and/or computer vision. These networks harness principles from linear algebra, particularly matrix multiplication, to identify patterns within an image.</a:t>
            </a:r>
            <a:endParaRPr>
              <a:solidFill>
                <a:schemeClr val="dk1"/>
              </a:solidFill>
            </a:endParaRPr>
          </a:p>
          <a:p>
            <a:pPr indent="0" lvl="0" marL="0" rtl="0" algn="l">
              <a:spcBef>
                <a:spcPts val="0"/>
              </a:spcBef>
              <a:spcAft>
                <a:spcPts val="0"/>
              </a:spcAft>
              <a:buNone/>
            </a:pPr>
            <a:r>
              <a:rPr lang="en">
                <a:solidFill>
                  <a:schemeClr val="dk1"/>
                </a:solidFill>
                <a:uFill>
                  <a:noFill/>
                </a:uFill>
                <a:hlinkClick r:id="rId4">
                  <a:extLst>
                    <a:ext uri="{A12FA001-AC4F-418D-AE19-62706E023703}">
                      <ahyp:hlinkClr val="tx"/>
                    </a:ext>
                  </a:extLst>
                </a:hlinkClick>
              </a:rPr>
              <a:t>Recurrent neural networks (RNNs)</a:t>
            </a:r>
            <a:r>
              <a:rPr lang="en">
                <a:solidFill>
                  <a:schemeClr val="dk1"/>
                </a:solidFill>
              </a:rPr>
              <a:t> are identified by their feedback loops. These learning algorithms are primarily leveraged when using time-series data to make predictions about future outcomes, such as stock market predictions or sales forecasting.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uFill>
                  <a:noFill/>
                </a:uFill>
                <a:hlinkClick r:id="rId5">
                  <a:extLst>
                    <a:ext uri="{A12FA001-AC4F-418D-AE19-62706E023703}">
                      <ahyp:hlinkClr val="tx"/>
                    </a:ext>
                  </a:extLst>
                </a:hlinkClick>
              </a:rPr>
              <a:t>MLPs, also known as feed-forward neural networks, are the most basic type of deep neural network</a:t>
            </a:r>
            <a:r>
              <a:rPr lang="en">
                <a:solidFill>
                  <a:schemeClr val="dk1"/>
                </a:solidFill>
              </a:rPr>
              <a:t>. </a:t>
            </a:r>
            <a:r>
              <a:rPr lang="en">
                <a:solidFill>
                  <a:schemeClr val="dk1"/>
                </a:solidFill>
                <a:uFill>
                  <a:noFill/>
                </a:uFill>
                <a:hlinkClick r:id="rId6">
                  <a:extLst>
                    <a:ext uri="{A12FA001-AC4F-418D-AE19-62706E023703}">
                      <ahyp:hlinkClr val="tx"/>
                    </a:ext>
                  </a:extLst>
                </a:hlinkClick>
              </a:rPr>
              <a:t>They consist of multiple layers of neurons, where data is fed to the input layer, there may be one or more hidden layers providing levels of abstraction, and predictions are made on the output layer</a:t>
            </a:r>
            <a:r>
              <a:rPr lang="en">
                <a:solidFill>
                  <a:schemeClr val="dk1"/>
                </a:solidFill>
              </a:rPr>
              <a:t>. </a:t>
            </a:r>
            <a:r>
              <a:rPr lang="en">
                <a:solidFill>
                  <a:schemeClr val="dk1"/>
                </a:solidFill>
                <a:uFill>
                  <a:noFill/>
                </a:uFill>
                <a:hlinkClick r:id="rId7">
                  <a:extLst>
                    <a:ext uri="{A12FA001-AC4F-418D-AE19-62706E023703}">
                      <ahyp:hlinkClr val="tx"/>
                    </a:ext>
                  </a:extLst>
                </a:hlinkClick>
              </a:rPr>
              <a:t>In MLPs, the only way information can travel to hidden layers is through previous layers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hlink"/>
                </a:solidFill>
                <a:uFill>
                  <a:noFill/>
                </a:uFill>
                <a:hlinkClick r:id="rId8"/>
              </a:rPr>
              <a:t>MLPs are a good general-purpose network, while CNNs are more specialized for tasks involving image data</a:t>
            </a:r>
            <a:r>
              <a:rPr lang="en"/>
              <a: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b7d95bdc9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b7d95bdc9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afe032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c0afe032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da9daec9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da9daec9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https://www.youtube.com/watch?v=Ilg3gGewQ5U</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da9daec9a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cda9daec9a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https://www.youtube.com/watch?v=Ilg3gGewQ5U</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cda9daec9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cda9daec9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cda9daec9a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cda9daec9a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bb7d95bdc9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bb7d95bdc9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2"/>
              </a:rPr>
              <a:t>CNN Explainer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d92c19a4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cd92c19a4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uFill>
                  <a:noFill/>
                </a:uFill>
                <a:hlinkClick r:id="rId2">
                  <a:extLst>
                    <a:ext uri="{A12FA001-AC4F-418D-AE19-62706E023703}">
                      <ahyp:hlinkClr val="tx"/>
                    </a:ext>
                  </a:extLst>
                </a:hlinkClick>
              </a:rPr>
              <a:t>Convolutional neural networks (CNNs)</a:t>
            </a:r>
            <a:r>
              <a:rPr lang="en">
                <a:solidFill>
                  <a:schemeClr val="dk1"/>
                </a:solidFill>
              </a:rPr>
              <a:t> are similar to feedforward networks, but they’re usually utilized for image recognition, pattern recognition, and/or computer vision. These networks harness principles from linear algebra, particularly matrix multiplication, to identify patterns within an image.</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3D Visualization of a Convolutional Neural Network</a:t>
            </a:r>
            <a:r>
              <a:rPr lang="en">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d92c19a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d92c19a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cd92c19a4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cd92c19a4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uFill>
                  <a:noFill/>
                </a:uFill>
                <a:hlinkClick r:id="rId2">
                  <a:extLst>
                    <a:ext uri="{A12FA001-AC4F-418D-AE19-62706E023703}">
                      <ahyp:hlinkClr val="tx"/>
                    </a:ext>
                  </a:extLst>
                </a:hlinkClick>
              </a:rPr>
              <a:t>Convolutional neural networks (CNNs)</a:t>
            </a:r>
            <a:r>
              <a:rPr lang="en">
                <a:solidFill>
                  <a:schemeClr val="dk1"/>
                </a:solidFill>
              </a:rPr>
              <a:t> are similar to feedforward networks, but they’re usually utilized for image recognition, pattern recognition, and/or computer vision. These networks harness principles from linear algebra, particularly matrix multiplication, to identify patterns within an image.</a:t>
            </a:r>
            <a:endParaRPr>
              <a:solidFill>
                <a:schemeClr val="dk1"/>
              </a:solidFill>
            </a:endParaRPr>
          </a:p>
          <a:p>
            <a:pPr indent="0" lvl="0" marL="0" rtl="0" algn="l">
              <a:spcBef>
                <a:spcPts val="0"/>
              </a:spcBef>
              <a:spcAft>
                <a:spcPts val="0"/>
              </a:spcAft>
              <a:buNone/>
            </a:pPr>
            <a:r>
              <a:rPr lang="en" u="sng">
                <a:solidFill>
                  <a:schemeClr val="hlink"/>
                </a:solidFill>
                <a:hlinkClick r:id="rId3"/>
              </a:rPr>
              <a:t>3D Visualization of a Convolutional Neural Network</a:t>
            </a:r>
            <a:r>
              <a:rPr lang="en">
                <a:solidFill>
                  <a:schemeClr val="dk1"/>
                </a:solidFill>
              </a:rPr>
              <a:t> </a:t>
            </a:r>
            <a:endParaRPr sz="1200">
              <a:solidFill>
                <a:schemeClr val="dk1"/>
              </a:solidFill>
            </a:endParaRPr>
          </a:p>
          <a:p>
            <a:pPr indent="0" lvl="0" marL="0" rtl="0" algn="l">
              <a:spcBef>
                <a:spcPts val="0"/>
              </a:spcBef>
              <a:spcAft>
                <a:spcPts val="0"/>
              </a:spcAft>
              <a:buNone/>
            </a:pPr>
            <a:r>
              <a:rPr lang="en" sz="1200" u="sng">
                <a:solidFill>
                  <a:schemeClr val="hlink"/>
                </a:solidFill>
                <a:hlinkClick r:id="rId4"/>
              </a:rPr>
              <a:t>GitHub - aharley/nn_vis: An interactive visualization of neural networks</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cd92c19a4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cd92c19a4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Understanding the Structure of RGB Images and How Pixel Values Represent Color | by Frederik vom Lehn | Advanced Deep Learning | Medium</a:t>
            </a:r>
            <a:endParaRPr/>
          </a:p>
          <a:p>
            <a:pPr indent="0" lvl="0" marL="0" rtl="0" algn="l">
              <a:spcBef>
                <a:spcPts val="0"/>
              </a:spcBef>
              <a:spcAft>
                <a:spcPts val="0"/>
              </a:spcAft>
              <a:buNone/>
            </a:pPr>
            <a:r>
              <a:rPr lang="en"/>
              <a:t>Let’s have an example. In the illustration above, imagine the picture on the left only has a size of 5x5 pixels. Thus, the image consist of 25 pixels in total. In reality, we would barley see a picture this small, but it is a good size for illustration purposes. As you can see the image has a grid. This grid can be used to access each pixel. On the right, we see how the python library OpenCV (cv2) stores this particular picture, namley in matrices with a shape of [5,5,3]. </a:t>
            </a:r>
            <a:endParaRPr/>
          </a:p>
          <a:p>
            <a:pPr indent="0" lvl="0" marL="0" rtl="0" algn="l">
              <a:spcBef>
                <a:spcPts val="0"/>
              </a:spcBef>
              <a:spcAft>
                <a:spcPts val="0"/>
              </a:spcAft>
              <a:buNone/>
            </a:pPr>
            <a:r>
              <a:rPr lang="en"/>
              <a:t>The last index (3) indicates the three different colours Red, Green, Blue. If we now access one particular pixel, for instance at location [4,4] we receive the pixel values [24,23,34]. </a:t>
            </a:r>
            <a:endParaRPr/>
          </a:p>
          <a:p>
            <a:pPr indent="0" lvl="0" marL="0" rtl="0" algn="l">
              <a:spcBef>
                <a:spcPts val="0"/>
              </a:spcBef>
              <a:spcAft>
                <a:spcPts val="0"/>
              </a:spcAft>
              <a:buNone/>
            </a:pPr>
            <a:r>
              <a:rPr lang="en"/>
              <a:t>The first value depicts the intensity for the colour red, the second one represents the intensity for the colour green and the last one for blue. In combination, those three colours yield a new colour which is depicted at this particular pixel location. Those values range from 0–255.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cda9daec9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cda9daec9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cda9daec9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cda9daec9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During the forward pass, the kernel slides across the height and width of the image-producing the image representation of that receptive region. </a:t>
            </a:r>
            <a:endParaRPr>
              <a:solidFill>
                <a:schemeClr val="dk1"/>
              </a:solidFill>
            </a:endParaRPr>
          </a:p>
          <a:p>
            <a:pPr indent="0" lvl="0" marL="0" rtl="0" algn="l">
              <a:spcBef>
                <a:spcPts val="0"/>
              </a:spcBef>
              <a:spcAft>
                <a:spcPts val="0"/>
              </a:spcAft>
              <a:buNone/>
            </a:pPr>
            <a:r>
              <a:rPr lang="en">
                <a:solidFill>
                  <a:schemeClr val="dk1"/>
                </a:solidFill>
              </a:rPr>
              <a:t>This produces a two-dimensional representation of the image known as an activation map that gives the response of the kernel at each spatial position of the image. </a:t>
            </a:r>
            <a:endParaRPr>
              <a:solidFill>
                <a:schemeClr val="dk1"/>
              </a:solidFill>
            </a:endParaRPr>
          </a:p>
          <a:p>
            <a:pPr indent="0" lvl="0" marL="0" rtl="0" algn="l">
              <a:spcBef>
                <a:spcPts val="0"/>
              </a:spcBef>
              <a:spcAft>
                <a:spcPts val="0"/>
              </a:spcAft>
              <a:buNone/>
            </a:pPr>
            <a:r>
              <a:rPr lang="en">
                <a:solidFill>
                  <a:schemeClr val="dk1"/>
                </a:solidFill>
              </a:rPr>
              <a:t>The sliding size of the kernel is called a stride.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CNN Explainer</a:t>
            </a:r>
            <a:r>
              <a:rPr lang="en">
                <a:solidFill>
                  <a:schemeClr val="dk1"/>
                </a:solidFill>
              </a:rPr>
              <a:t> </a:t>
            </a:r>
            <a:endParaRPr>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cda9daec9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cda9daec9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da9daec9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cda9daec9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NOTE: output/input used interchangeably to reflect a smaller subset of operations and the BIG </a:t>
            </a:r>
            <a:r>
              <a:rPr lang="en" sz="1200">
                <a:solidFill>
                  <a:schemeClr val="dk1"/>
                </a:solidFill>
              </a:rPr>
              <a:t>pictures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Effect of stride on feature map</a:t>
            </a:r>
            <a:endParaRPr sz="1200">
              <a:solidFill>
                <a:schemeClr val="dk1"/>
              </a:solidFill>
            </a:endParaRPr>
          </a:p>
          <a:p>
            <a:pPr indent="0" lvl="0" marL="0" rtl="0" algn="l">
              <a:spcBef>
                <a:spcPts val="0"/>
              </a:spcBef>
              <a:spcAft>
                <a:spcPts val="0"/>
              </a:spcAft>
              <a:buNone/>
            </a:pPr>
            <a:r>
              <a:rPr lang="en" sz="1200">
                <a:solidFill>
                  <a:schemeClr val="dk1"/>
                </a:solidFill>
              </a:rPr>
              <a:t>Filter size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Role of padding = </a:t>
            </a:r>
            <a:r>
              <a:rPr lang="en"/>
              <a:t>For example, if the size of the input image is 5x 5, the filter size is 3 x 3, the stride is 1 and we want the same size of the output image as the input image, the valid padding would be 1.</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cda9daec9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cda9daec9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 is sometimes confused with image compression which is a different thing and serves a different use altogether. Here we are concerned with just the shrinking of the image. Well, what does that mean? That essentially means throwing away some of the (non-essential) information.</a:t>
            </a:r>
            <a:endParaRPr/>
          </a:p>
          <a:p>
            <a:pPr indent="0" lvl="0" marL="0" rtl="0" algn="l">
              <a:spcBef>
                <a:spcPts val="0"/>
              </a:spcBef>
              <a:spcAft>
                <a:spcPts val="0"/>
              </a:spcAft>
              <a:buClr>
                <a:schemeClr val="dk1"/>
              </a:buClr>
              <a:buSzPts val="1100"/>
              <a:buFont typeface="Arial"/>
              <a:buNone/>
            </a:pPr>
            <a:r>
              <a:rPr lang="en"/>
              <a:t>From this, we can draw a hint that we need to discard some of the rows and/or columns from the image. We need to give away some of the information.</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cda9daec9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cda9daec9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sometimes confused with image compression which is a different thing and serves a different use altogether. Here we are concerned with just the shrinking of the image. Well, what does that mean? That essentially means throwing away some of the (non-essential) information.</a:t>
            </a:r>
            <a:endParaRPr/>
          </a:p>
          <a:p>
            <a:pPr indent="0" lvl="0" marL="0" rtl="0" algn="l">
              <a:spcBef>
                <a:spcPts val="0"/>
              </a:spcBef>
              <a:spcAft>
                <a:spcPts val="0"/>
              </a:spcAft>
              <a:buNone/>
            </a:pPr>
            <a:r>
              <a:rPr lang="en"/>
              <a:t>From this, we can draw a hint that we need to discard some of the rows and/or columns from the image. We need to give away some of the information.</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da9daec9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cda9daec9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https://www.youtube.com/watch?v=Ilg3gGewQ5U</a:t>
            </a:r>
            <a:r>
              <a:rPr lang="en"/>
              <a:t> Back Propogation</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da9daec9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da9daec9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0c8e023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0c8e023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cda9daec9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cda9daec9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61616"/>
                </a:solidFill>
                <a:highlight>
                  <a:srgbClr val="FFFFFF"/>
                </a:highlight>
              </a:rPr>
              <a:t>They are distinguished by their “memory” as they take information from prior inputs to influence the current input and output. While traditional deep neural networks assume that inputs and outputs are independent of each other, the output of recurrent neural networks depend on the prior elements within the sequence.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cda9daec9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cda9daec9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61616"/>
                </a:solidFill>
                <a:highlight>
                  <a:srgbClr val="FFFFFF"/>
                </a:highlight>
              </a:rPr>
              <a:t>They are distinguished by their “memory” as they take information from prior inputs to influence the current input and output. While traditional deep neural networks assume that inputs and outputs are independent of each other, the output of recurrent neural networks depend on the prior elements within the sequence.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da9daec9a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da9daec9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61616"/>
                </a:solidFill>
                <a:highlight>
                  <a:srgbClr val="FFFFFF"/>
                </a:highlight>
              </a:rPr>
              <a:t>They are distinguished by their “memory” as they take information from prior inputs to influence the current input and output. While traditional deep neural networks assume that inputs and outputs are independent of each other, the output of recurrent neural networks depend on the prior elements within the sequence.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cda9daec9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cda9daec9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da9daec9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da9daec9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help of DCGANs, you can train images of cartoon characters for generating faces of anime characters as well as Pokemon characters.</a:t>
            </a:r>
            <a:endParaRPr/>
          </a:p>
          <a:p>
            <a:pPr indent="0" lvl="0" marL="0" rtl="0" algn="l">
              <a:spcBef>
                <a:spcPts val="0"/>
              </a:spcBef>
              <a:spcAft>
                <a:spcPts val="0"/>
              </a:spcAft>
              <a:buNone/>
            </a:pPr>
            <a:r>
              <a:rPr lang="en"/>
              <a:t>CartoonCharacters.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GANs can be trained on the images of humans to generate realistic faces. The faces that you see below have been generated using GANs and do not exist in reality.</a:t>
            </a:r>
            <a:endParaRPr/>
          </a:p>
          <a:p>
            <a:pPr indent="0" lvl="0" marL="0" rtl="0" algn="l">
              <a:spcBef>
                <a:spcPts val="0"/>
              </a:spcBef>
              <a:spcAft>
                <a:spcPts val="0"/>
              </a:spcAft>
              <a:buNone/>
            </a:pPr>
            <a:r>
              <a:rPr lang="en"/>
              <a:t>RealisticFaces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GANs can build realistic images from textual descriptions of objects like birds, humans, and other animals. We input a sentence and generate multiple images fitting the description.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da9daec9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da9daec9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help of DCGANs, you can train images of cartoon characters for generating faces of anime characters as well as Pokemon characters.</a:t>
            </a:r>
            <a:endParaRPr/>
          </a:p>
          <a:p>
            <a:pPr indent="0" lvl="0" marL="0" rtl="0" algn="l">
              <a:spcBef>
                <a:spcPts val="0"/>
              </a:spcBef>
              <a:spcAft>
                <a:spcPts val="0"/>
              </a:spcAft>
              <a:buNone/>
            </a:pPr>
            <a:r>
              <a:rPr lang="en"/>
              <a:t>CartoonCharacters.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GANs can be trained on the images of humans to generate realistic faces. The faces that you see below have been generated using GANs and do not exist in reality.</a:t>
            </a:r>
            <a:endParaRPr/>
          </a:p>
          <a:p>
            <a:pPr indent="0" lvl="0" marL="0" rtl="0" algn="l">
              <a:spcBef>
                <a:spcPts val="0"/>
              </a:spcBef>
              <a:spcAft>
                <a:spcPts val="0"/>
              </a:spcAft>
              <a:buNone/>
            </a:pPr>
            <a:r>
              <a:rPr lang="en"/>
              <a:t>RealisticFaces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GANs can build realistic images from textual descriptions of objects like birds, humans, and other animals. We input a sentence and generate multiple images fitting the description.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da9daec9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cda9daec9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help of DCGANs, you can train images of cartoon characters for generating faces of anime characters as well as Pokemon characters.</a:t>
            </a:r>
            <a:endParaRPr/>
          </a:p>
          <a:p>
            <a:pPr indent="0" lvl="0" marL="0" rtl="0" algn="l">
              <a:spcBef>
                <a:spcPts val="0"/>
              </a:spcBef>
              <a:spcAft>
                <a:spcPts val="0"/>
              </a:spcAft>
              <a:buNone/>
            </a:pPr>
            <a:r>
              <a:rPr lang="en"/>
              <a:t>CartoonCharacters.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GANs can be trained on the images of humans to generate realistic faces. The faces that you see below have been generated using GANs and do not exist in reality.</a:t>
            </a:r>
            <a:endParaRPr/>
          </a:p>
          <a:p>
            <a:pPr indent="0" lvl="0" marL="0" rtl="0" algn="l">
              <a:spcBef>
                <a:spcPts val="0"/>
              </a:spcBef>
              <a:spcAft>
                <a:spcPts val="0"/>
              </a:spcAft>
              <a:buNone/>
            </a:pPr>
            <a:r>
              <a:rPr lang="en"/>
              <a:t>RealisticFaces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GANs can build realistic images from textual descriptions of objects like birds, humans, and other animals. We input a sentence and generate multiple images fitting the description.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cda9daec9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cda9daec9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help of DCGANs, you can train images of cartoon characters for generating faces of anime characters as well as Pokemon characters.</a:t>
            </a:r>
            <a:endParaRPr/>
          </a:p>
          <a:p>
            <a:pPr indent="0" lvl="0" marL="0" rtl="0" algn="l">
              <a:spcBef>
                <a:spcPts val="0"/>
              </a:spcBef>
              <a:spcAft>
                <a:spcPts val="0"/>
              </a:spcAft>
              <a:buNone/>
            </a:pPr>
            <a:r>
              <a:rPr lang="en"/>
              <a:t>CartoonCharacters.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GANs can be trained on the images of humans to generate realistic faces. The faces that you see below have been generated using GANs and do not exist in reality.</a:t>
            </a:r>
            <a:endParaRPr/>
          </a:p>
          <a:p>
            <a:pPr indent="0" lvl="0" marL="0" rtl="0" algn="l">
              <a:spcBef>
                <a:spcPts val="0"/>
              </a:spcBef>
              <a:spcAft>
                <a:spcPts val="0"/>
              </a:spcAft>
              <a:buNone/>
            </a:pPr>
            <a:r>
              <a:rPr lang="en"/>
              <a:t>RealisticFaces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GANs can build realistic images from textual descriptions of objects like birds, humans, and other animals. We input a sentence and generate multiple images fitting the description.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cda9daec9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cda9daec9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None of the images you’re looking at are original/true</a:t>
            </a:r>
            <a:endParaRPr/>
          </a:p>
          <a:p>
            <a:pPr indent="0" lvl="0" marL="0" rtl="0" algn="l">
              <a:spcBef>
                <a:spcPts val="0"/>
              </a:spcBef>
              <a:spcAft>
                <a:spcPts val="0"/>
              </a:spcAft>
              <a:buNone/>
            </a:pPr>
            <a:r>
              <a:rPr lang="en" u="sng">
                <a:solidFill>
                  <a:schemeClr val="hlink"/>
                </a:solidFill>
                <a:hlinkClick r:id="rId2"/>
              </a:rPr>
              <a:t>Mesmerizing AI Generated DF Video mimicking Morgan Freeman. A class of deep-learning algorithms called generative adversarial networks (GANs) are the main engine of deepfakes development. GAN-generated faces are near-impossible to tell from real faces.</a:t>
            </a:r>
            <a:r>
              <a:rPr lang="en"/>
              <a:t> </a:t>
            </a:r>
            <a:r>
              <a:rPr lang="en"/>
              <a: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cda9daec9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cda9daec9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None of the images you’re looking at are original/true</a:t>
            </a:r>
            <a:endParaRPr/>
          </a:p>
          <a:p>
            <a:pPr indent="0" lvl="0" marL="0" rtl="0" algn="l">
              <a:spcBef>
                <a:spcPts val="0"/>
              </a:spcBef>
              <a:spcAft>
                <a:spcPts val="0"/>
              </a:spcAft>
              <a:buNone/>
            </a:pPr>
            <a:r>
              <a:rPr lang="en" u="sng">
                <a:solidFill>
                  <a:schemeClr val="hlink"/>
                </a:solidFill>
                <a:hlinkClick r:id="rId2"/>
              </a:rPr>
              <a:t>Mesmerizing AI Generated DF Video mimicking Morgan Freeman. A class of deep-learning algorithms called generative adversarial networks (GANs) are the main engine of deepfakes development. GAN-generated faces are near-impossible to tell from real faces.</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0c8e0237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c0c8e0237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b7d95bdc9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bb7d95bdc9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back to this after teaching ‘Perceptron’, and a ‘neural network’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b7d95bdc9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bb7d95bdc9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Removing/Identifying duplicates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cd92c19a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cd92c19a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Removing/Identifying duplicates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b7d95bdc9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b7d95bdc9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SIGGRAPH 2020 | Learned Motion Matching</a:t>
            </a:r>
            <a:endParaRPr/>
          </a:p>
          <a:p>
            <a:pPr indent="0" lvl="0" marL="0" rtl="0" algn="l">
              <a:spcBef>
                <a:spcPts val="0"/>
              </a:spcBef>
              <a:spcAft>
                <a:spcPts val="0"/>
              </a:spcAft>
              <a:buNone/>
            </a:pPr>
            <a:r>
              <a:rPr lang="en" u="sng">
                <a:solidFill>
                  <a:schemeClr val="hlink"/>
                </a:solidFill>
                <a:hlinkClick r:id="rId3"/>
              </a:rPr>
              <a:t>SIGGRAPH 2022: Adversarial Skill Embeddings</a:t>
            </a:r>
            <a:endParaRPr/>
          </a:p>
          <a:p>
            <a:pPr indent="0" lvl="0" marL="0" rtl="0" algn="l">
              <a:spcBef>
                <a:spcPts val="0"/>
              </a:spcBef>
              <a:spcAft>
                <a:spcPts val="0"/>
              </a:spcAft>
              <a:buNone/>
            </a:pPr>
            <a:r>
              <a:rPr lang="en"/>
              <a:t>Channel: </a:t>
            </a:r>
            <a:r>
              <a:rPr lang="en" u="sng">
                <a:solidFill>
                  <a:schemeClr val="hlink"/>
                </a:solidFill>
                <a:hlinkClick r:id="rId4"/>
              </a:rPr>
              <a:t>Ubisoft La Forge - YouTube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c0c8e0237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0c8e0237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Dalmatian example: all black spots on white fur isn’t a dalmatian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2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 name="Google Shape;10;p2"/>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71322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547225" y="141313"/>
            <a:ext cx="494400" cy="242300"/>
            <a:chOff x="8468325" y="185200"/>
            <a:chExt cx="494400" cy="242300"/>
          </a:xfrm>
        </p:grpSpPr>
        <p:cxnSp>
          <p:nvCxnSpPr>
            <p:cNvPr id="14" name="Google Shape;14;p2"/>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 name="Google Shape;15;p2"/>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 name="Google Shape;17;p2"/>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8" name="Google Shape;18;p2"/>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txBox="1"/>
          <p:nvPr>
            <p:ph type="ctrTitle"/>
          </p:nvPr>
        </p:nvSpPr>
        <p:spPr>
          <a:xfrm>
            <a:off x="916350" y="1427500"/>
            <a:ext cx="7311300" cy="1659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0" name="Google Shape;20;p2"/>
          <p:cNvSpPr txBox="1"/>
          <p:nvPr>
            <p:ph idx="1" type="subTitle"/>
          </p:nvPr>
        </p:nvSpPr>
        <p:spPr>
          <a:xfrm>
            <a:off x="916350" y="3228800"/>
            <a:ext cx="73113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p:nvPr/>
        </p:nvSpPr>
        <p:spPr>
          <a:xfrm>
            <a:off x="-12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1"/>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89" name="Google Shape;89;p11"/>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90" name="Google Shape;90;p11"/>
          <p:cNvCxnSpPr/>
          <p:nvPr/>
        </p:nvCxnSpPr>
        <p:spPr>
          <a:xfrm>
            <a:off x="71322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91" name="Google Shape;91;p11"/>
          <p:cNvGrpSpPr/>
          <p:nvPr/>
        </p:nvGrpSpPr>
        <p:grpSpPr>
          <a:xfrm>
            <a:off x="103075" y="141325"/>
            <a:ext cx="494400" cy="242300"/>
            <a:chOff x="8468325" y="185200"/>
            <a:chExt cx="494400" cy="242300"/>
          </a:xfrm>
        </p:grpSpPr>
        <p:cxnSp>
          <p:nvCxnSpPr>
            <p:cNvPr id="92" name="Google Shape;92;p11"/>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3" name="Google Shape;93;p11"/>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4" name="Google Shape;94;p11"/>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5" name="Google Shape;95;p11"/>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96" name="Google Shape;96;p11"/>
          <p:cNvSpPr/>
          <p:nvPr/>
        </p:nvSpPr>
        <p:spPr>
          <a:xfrm>
            <a:off x="8639359"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txBox="1"/>
          <p:nvPr>
            <p:ph hasCustomPrompt="1" type="title"/>
          </p:nvPr>
        </p:nvSpPr>
        <p:spPr>
          <a:xfrm>
            <a:off x="3195350" y="2660850"/>
            <a:ext cx="5195100" cy="1174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9600"/>
              <a:buNone/>
              <a:defRPr b="0" sz="6000">
                <a:latin typeface="Manrope Medium"/>
                <a:ea typeface="Manrope Medium"/>
                <a:cs typeface="Manrope Medium"/>
                <a:sym typeface="Manrope Medium"/>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8" name="Google Shape;98;p11"/>
          <p:cNvSpPr txBox="1"/>
          <p:nvPr>
            <p:ph idx="1" type="subTitle"/>
          </p:nvPr>
        </p:nvSpPr>
        <p:spPr>
          <a:xfrm>
            <a:off x="3195357" y="3835600"/>
            <a:ext cx="51951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99" name="Shape 9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0" name="Shape 100"/>
        <p:cNvGrpSpPr/>
        <p:nvPr/>
      </p:nvGrpSpPr>
      <p:grpSpPr>
        <a:xfrm>
          <a:off x="0" y="0"/>
          <a:ext cx="0" cy="0"/>
          <a:chOff x="0" y="0"/>
          <a:chExt cx="0" cy="0"/>
        </a:xfrm>
      </p:grpSpPr>
      <p:cxnSp>
        <p:nvCxnSpPr>
          <p:cNvPr id="101" name="Google Shape;101;p13"/>
          <p:cNvCxnSpPr/>
          <p:nvPr/>
        </p:nvCxnSpPr>
        <p:spPr>
          <a:xfrm>
            <a:off x="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02" name="Google Shape;102;p13"/>
          <p:cNvSpPr/>
          <p:nvPr/>
        </p:nvSpPr>
        <p:spPr>
          <a:xfrm>
            <a:off x="-17175" y="-18295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8631311" y="762979"/>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idx="1" type="subTitle"/>
          </p:nvPr>
        </p:nvSpPr>
        <p:spPr>
          <a:xfrm>
            <a:off x="1800650" y="2220424"/>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2" type="subTitle"/>
          </p:nvPr>
        </p:nvSpPr>
        <p:spPr>
          <a:xfrm>
            <a:off x="5743076" y="2220424"/>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3"/>
          <p:cNvSpPr txBox="1"/>
          <p:nvPr>
            <p:ph idx="3" type="subTitle"/>
          </p:nvPr>
        </p:nvSpPr>
        <p:spPr>
          <a:xfrm>
            <a:off x="1800650" y="3864176"/>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4" type="subTitle"/>
          </p:nvPr>
        </p:nvSpPr>
        <p:spPr>
          <a:xfrm>
            <a:off x="5743076" y="3864176"/>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3"/>
          <p:cNvSpPr txBox="1"/>
          <p:nvPr>
            <p:ph hasCustomPrompt="1" type="title"/>
          </p:nvPr>
        </p:nvSpPr>
        <p:spPr>
          <a:xfrm>
            <a:off x="826624" y="154007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5" type="title"/>
          </p:nvPr>
        </p:nvSpPr>
        <p:spPr>
          <a:xfrm>
            <a:off x="826624" y="3180103"/>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4774687" y="154007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4774687" y="318002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8" type="subTitle"/>
          </p:nvPr>
        </p:nvSpPr>
        <p:spPr>
          <a:xfrm>
            <a:off x="1800650" y="1380328"/>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 name="Google Shape;113;p13"/>
          <p:cNvSpPr txBox="1"/>
          <p:nvPr>
            <p:ph idx="9" type="subTitle"/>
          </p:nvPr>
        </p:nvSpPr>
        <p:spPr>
          <a:xfrm>
            <a:off x="5743076" y="138040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13"/>
          <p:cNvSpPr txBox="1"/>
          <p:nvPr>
            <p:ph idx="13" type="subTitle"/>
          </p:nvPr>
        </p:nvSpPr>
        <p:spPr>
          <a:xfrm>
            <a:off x="1800650" y="302035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5" name="Google Shape;115;p13"/>
          <p:cNvSpPr txBox="1"/>
          <p:nvPr>
            <p:ph idx="14" type="subTitle"/>
          </p:nvPr>
        </p:nvSpPr>
        <p:spPr>
          <a:xfrm>
            <a:off x="5743076" y="302035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 name="Google Shape;116;p13"/>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7" name="Shape 117"/>
        <p:cNvGrpSpPr/>
        <p:nvPr/>
      </p:nvGrpSpPr>
      <p:grpSpPr>
        <a:xfrm>
          <a:off x="0" y="0"/>
          <a:ext cx="0" cy="0"/>
          <a:chOff x="0" y="0"/>
          <a:chExt cx="0" cy="0"/>
        </a:xfrm>
      </p:grpSpPr>
      <p:cxnSp>
        <p:nvCxnSpPr>
          <p:cNvPr id="118" name="Google Shape;118;p14"/>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4"/>
          <p:cNvSpPr/>
          <p:nvPr/>
        </p:nvSpPr>
        <p:spPr>
          <a:xfrm flipH="1">
            <a:off x="8451698" y="-1617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flipH="1">
            <a:off x="7996314" y="4720635"/>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22" name="Shape 122"/>
        <p:cNvGrpSpPr/>
        <p:nvPr/>
      </p:nvGrpSpPr>
      <p:grpSpPr>
        <a:xfrm>
          <a:off x="0" y="0"/>
          <a:ext cx="0" cy="0"/>
          <a:chOff x="0" y="0"/>
          <a:chExt cx="0" cy="0"/>
        </a:xfrm>
      </p:grpSpPr>
      <p:cxnSp>
        <p:nvCxnSpPr>
          <p:cNvPr id="123" name="Google Shape;123;p15"/>
          <p:cNvCxnSpPr/>
          <p:nvPr/>
        </p:nvCxnSpPr>
        <p:spPr>
          <a:xfrm>
            <a:off x="6819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24" name="Google Shape;124;p15"/>
          <p:cNvSpPr/>
          <p:nvPr/>
        </p:nvSpPr>
        <p:spPr>
          <a:xfrm flipH="1">
            <a:off x="681005" y="-21757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flipH="1">
            <a:off x="819862" y="4720635"/>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27" name="Shape 127"/>
        <p:cNvGrpSpPr/>
        <p:nvPr/>
      </p:nvGrpSpPr>
      <p:grpSpPr>
        <a:xfrm>
          <a:off x="0" y="0"/>
          <a:ext cx="0" cy="0"/>
          <a:chOff x="0" y="0"/>
          <a:chExt cx="0" cy="0"/>
        </a:xfrm>
      </p:grpSpPr>
      <p:sp>
        <p:nvSpPr>
          <p:cNvPr id="128" name="Google Shape;128;p16"/>
          <p:cNvSpPr/>
          <p:nvPr/>
        </p:nvSpPr>
        <p:spPr>
          <a:xfrm flipH="1">
            <a:off x="0" y="4609600"/>
            <a:ext cx="9144000" cy="5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6"/>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30" name="Google Shape;130;p16"/>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131" name="Google Shape;131;p16"/>
          <p:cNvGrpSpPr/>
          <p:nvPr/>
        </p:nvGrpSpPr>
        <p:grpSpPr>
          <a:xfrm flipH="1">
            <a:off x="102375" y="141313"/>
            <a:ext cx="494400" cy="242300"/>
            <a:chOff x="8468325" y="185200"/>
            <a:chExt cx="494400" cy="242300"/>
          </a:xfrm>
        </p:grpSpPr>
        <p:cxnSp>
          <p:nvCxnSpPr>
            <p:cNvPr id="132" name="Google Shape;132;p16"/>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3" name="Google Shape;133;p16"/>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4" name="Google Shape;134;p16"/>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5" name="Google Shape;135;p16"/>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36" name="Google Shape;136;p16"/>
          <p:cNvSpPr/>
          <p:nvPr/>
        </p:nvSpPr>
        <p:spPr>
          <a:xfrm flipH="1">
            <a:off x="864211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txBox="1"/>
          <p:nvPr>
            <p:ph type="title"/>
          </p:nvPr>
        </p:nvSpPr>
        <p:spPr>
          <a:xfrm flipH="1">
            <a:off x="846575" y="1911050"/>
            <a:ext cx="5067600" cy="1894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16"/>
          <p:cNvSpPr txBox="1"/>
          <p:nvPr>
            <p:ph hasCustomPrompt="1" idx="2" type="title"/>
          </p:nvPr>
        </p:nvSpPr>
        <p:spPr>
          <a:xfrm flipH="1">
            <a:off x="7203275" y="840200"/>
            <a:ext cx="1225500" cy="1016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9" name="Google Shape;139;p16"/>
          <p:cNvSpPr txBox="1"/>
          <p:nvPr>
            <p:ph idx="1" type="subTitle"/>
          </p:nvPr>
        </p:nvSpPr>
        <p:spPr>
          <a:xfrm flipH="1">
            <a:off x="846575" y="3908200"/>
            <a:ext cx="5067600" cy="451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0" name="Shape 140"/>
        <p:cNvGrpSpPr/>
        <p:nvPr/>
      </p:nvGrpSpPr>
      <p:grpSpPr>
        <a:xfrm>
          <a:off x="0" y="0"/>
          <a:ext cx="0" cy="0"/>
          <a:chOff x="0" y="0"/>
          <a:chExt cx="0" cy="0"/>
        </a:xfrm>
      </p:grpSpPr>
      <p:sp>
        <p:nvSpPr>
          <p:cNvPr id="141" name="Google Shape;141;p17"/>
          <p:cNvSpPr/>
          <p:nvPr/>
        </p:nvSpPr>
        <p:spPr>
          <a:xfrm flipH="1">
            <a:off x="8430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7"/>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43" name="Google Shape;143;p17"/>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44" name="Google Shape;144;p17"/>
          <p:cNvCxnSpPr/>
          <p:nvPr/>
        </p:nvCxnSpPr>
        <p:spPr>
          <a:xfrm>
            <a:off x="843077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145" name="Google Shape;145;p17"/>
          <p:cNvGrpSpPr/>
          <p:nvPr/>
        </p:nvGrpSpPr>
        <p:grpSpPr>
          <a:xfrm flipH="1">
            <a:off x="8541525" y="141313"/>
            <a:ext cx="494400" cy="242300"/>
            <a:chOff x="8468325" y="185200"/>
            <a:chExt cx="494400" cy="242300"/>
          </a:xfrm>
        </p:grpSpPr>
        <p:cxnSp>
          <p:nvCxnSpPr>
            <p:cNvPr id="146" name="Google Shape;146;p17"/>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7" name="Google Shape;147;p17"/>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8" name="Google Shape;148;p17"/>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17"/>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50" name="Google Shape;150;p17"/>
          <p:cNvSpPr/>
          <p:nvPr/>
        </p:nvSpPr>
        <p:spPr>
          <a:xfrm flipH="1">
            <a:off x="222014"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txBox="1"/>
          <p:nvPr>
            <p:ph type="title"/>
          </p:nvPr>
        </p:nvSpPr>
        <p:spPr>
          <a:xfrm>
            <a:off x="1226400" y="3189687"/>
            <a:ext cx="6691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2" name="Google Shape;152;p17"/>
          <p:cNvSpPr txBox="1"/>
          <p:nvPr>
            <p:ph idx="1" type="subTitle"/>
          </p:nvPr>
        </p:nvSpPr>
        <p:spPr>
          <a:xfrm>
            <a:off x="1226400" y="1292013"/>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3" name="Shape 153"/>
        <p:cNvGrpSpPr/>
        <p:nvPr/>
      </p:nvGrpSpPr>
      <p:grpSpPr>
        <a:xfrm>
          <a:off x="0" y="0"/>
          <a:ext cx="0" cy="0"/>
          <a:chOff x="0" y="0"/>
          <a:chExt cx="0" cy="0"/>
        </a:xfrm>
      </p:grpSpPr>
      <p:cxnSp>
        <p:nvCxnSpPr>
          <p:cNvPr id="154" name="Google Shape;154;p18"/>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18"/>
          <p:cNvSpPr/>
          <p:nvPr/>
        </p:nvSpPr>
        <p:spPr>
          <a:xfrm>
            <a:off x="8449398" y="54267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8"/>
          <p:cNvGrpSpPr/>
          <p:nvPr/>
        </p:nvGrpSpPr>
        <p:grpSpPr>
          <a:xfrm>
            <a:off x="108075" y="674713"/>
            <a:ext cx="494400" cy="242300"/>
            <a:chOff x="8468325" y="185200"/>
            <a:chExt cx="494400" cy="242300"/>
          </a:xfrm>
        </p:grpSpPr>
        <p:cxnSp>
          <p:nvCxnSpPr>
            <p:cNvPr id="157" name="Google Shape;157;p18"/>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18"/>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18"/>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60" name="Google Shape;160;p18"/>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61" name="Google Shape;161;p18"/>
          <p:cNvSpPr txBox="1"/>
          <p:nvPr>
            <p:ph type="title"/>
          </p:nvPr>
        </p:nvSpPr>
        <p:spPr>
          <a:xfrm>
            <a:off x="835152" y="1007213"/>
            <a:ext cx="4083300" cy="1936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18"/>
          <p:cNvSpPr txBox="1"/>
          <p:nvPr>
            <p:ph idx="1" type="subTitle"/>
          </p:nvPr>
        </p:nvSpPr>
        <p:spPr>
          <a:xfrm>
            <a:off x="835152" y="3019988"/>
            <a:ext cx="4083300" cy="111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p:nvPr>
            <p:ph idx="2" type="pic"/>
          </p:nvPr>
        </p:nvSpPr>
        <p:spPr>
          <a:xfrm>
            <a:off x="5031500" y="544225"/>
            <a:ext cx="3422700" cy="3949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4" name="Shape 164"/>
        <p:cNvGrpSpPr/>
        <p:nvPr/>
      </p:nvGrpSpPr>
      <p:grpSpPr>
        <a:xfrm>
          <a:off x="0" y="0"/>
          <a:ext cx="0" cy="0"/>
          <a:chOff x="0" y="0"/>
          <a:chExt cx="0" cy="0"/>
        </a:xfrm>
      </p:grpSpPr>
      <p:cxnSp>
        <p:nvCxnSpPr>
          <p:cNvPr id="165" name="Google Shape;165;p19"/>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66" name="Google Shape;166;p19"/>
          <p:cNvSpPr/>
          <p:nvPr/>
        </p:nvSpPr>
        <p:spPr>
          <a:xfrm flipH="1">
            <a:off x="8454375" y="-1868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205989" y="11222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ph type="title"/>
          </p:nvPr>
        </p:nvSpPr>
        <p:spPr>
          <a:xfrm>
            <a:off x="689543" y="1413175"/>
            <a:ext cx="3597900" cy="1249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9"/>
          <p:cNvSpPr txBox="1"/>
          <p:nvPr>
            <p:ph idx="1" type="subTitle"/>
          </p:nvPr>
        </p:nvSpPr>
        <p:spPr>
          <a:xfrm>
            <a:off x="689543" y="2662275"/>
            <a:ext cx="3597900" cy="94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70" name="Shape 170"/>
        <p:cNvGrpSpPr/>
        <p:nvPr/>
      </p:nvGrpSpPr>
      <p:grpSpPr>
        <a:xfrm>
          <a:off x="0" y="0"/>
          <a:ext cx="0" cy="0"/>
          <a:chOff x="0" y="0"/>
          <a:chExt cx="0" cy="0"/>
        </a:xfrm>
      </p:grpSpPr>
      <p:cxnSp>
        <p:nvCxnSpPr>
          <p:cNvPr id="171" name="Google Shape;171;p20"/>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72" name="Google Shape;172;p20"/>
          <p:cNvSpPr/>
          <p:nvPr/>
        </p:nvSpPr>
        <p:spPr>
          <a:xfrm>
            <a:off x="705348" y="46040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20"/>
          <p:cNvGrpSpPr/>
          <p:nvPr/>
        </p:nvGrpSpPr>
        <p:grpSpPr>
          <a:xfrm>
            <a:off x="8566275" y="141313"/>
            <a:ext cx="494400" cy="242300"/>
            <a:chOff x="8468325" y="185200"/>
            <a:chExt cx="494400" cy="242300"/>
          </a:xfrm>
        </p:grpSpPr>
        <p:cxnSp>
          <p:nvCxnSpPr>
            <p:cNvPr id="174" name="Google Shape;174;p20"/>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20"/>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20"/>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20"/>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78" name="Google Shape;178;p20"/>
          <p:cNvSpPr txBox="1"/>
          <p:nvPr>
            <p:ph type="title"/>
          </p:nvPr>
        </p:nvSpPr>
        <p:spPr>
          <a:xfrm>
            <a:off x="4722900" y="1371650"/>
            <a:ext cx="3593400" cy="1320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9" name="Google Shape;179;p20"/>
          <p:cNvSpPr txBox="1"/>
          <p:nvPr>
            <p:ph idx="1" type="subTitle"/>
          </p:nvPr>
        </p:nvSpPr>
        <p:spPr>
          <a:xfrm>
            <a:off x="4723071" y="2691550"/>
            <a:ext cx="3593400" cy="10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0" y="4609600"/>
            <a:ext cx="9144000" cy="5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3"/>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4" name="Google Shape;24;p3"/>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5" name="Google Shape;25;p3"/>
          <p:cNvGrpSpPr/>
          <p:nvPr/>
        </p:nvGrpSpPr>
        <p:grpSpPr>
          <a:xfrm>
            <a:off x="8547225" y="141313"/>
            <a:ext cx="494400" cy="242300"/>
            <a:chOff x="8468325" y="185200"/>
            <a:chExt cx="494400" cy="242300"/>
          </a:xfrm>
        </p:grpSpPr>
        <p:cxnSp>
          <p:nvCxnSpPr>
            <p:cNvPr id="26" name="Google Shape;26;p3"/>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7" name="Google Shape;27;p3"/>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 name="Google Shape;28;p3"/>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 name="Google Shape;29;p3"/>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30" name="Google Shape;30;p3"/>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ph type="title"/>
          </p:nvPr>
        </p:nvSpPr>
        <p:spPr>
          <a:xfrm>
            <a:off x="3227825" y="1933125"/>
            <a:ext cx="5067600" cy="18948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 name="Google Shape;32;p3"/>
          <p:cNvSpPr txBox="1"/>
          <p:nvPr>
            <p:ph hasCustomPrompt="1" idx="2" type="title"/>
          </p:nvPr>
        </p:nvSpPr>
        <p:spPr>
          <a:xfrm>
            <a:off x="713225" y="840200"/>
            <a:ext cx="1225500" cy="1016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 name="Google Shape;33;p3"/>
          <p:cNvSpPr txBox="1"/>
          <p:nvPr>
            <p:ph idx="1" type="subTitle"/>
          </p:nvPr>
        </p:nvSpPr>
        <p:spPr>
          <a:xfrm>
            <a:off x="3227825" y="3908200"/>
            <a:ext cx="5067600" cy="45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0" name="Shape 180"/>
        <p:cNvGrpSpPr/>
        <p:nvPr/>
      </p:nvGrpSpPr>
      <p:grpSpPr>
        <a:xfrm>
          <a:off x="0" y="0"/>
          <a:ext cx="0" cy="0"/>
          <a:chOff x="0" y="0"/>
          <a:chExt cx="0" cy="0"/>
        </a:xfrm>
      </p:grpSpPr>
      <p:cxnSp>
        <p:nvCxnSpPr>
          <p:cNvPr id="181" name="Google Shape;181;p21"/>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82" name="Google Shape;182;p21"/>
          <p:cNvSpPr/>
          <p:nvPr/>
        </p:nvSpPr>
        <p:spPr>
          <a:xfrm>
            <a:off x="705348" y="46040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txBox="1"/>
          <p:nvPr>
            <p:ph idx="1" type="subTitle"/>
          </p:nvPr>
        </p:nvSpPr>
        <p:spPr>
          <a:xfrm>
            <a:off x="4923075" y="2772396"/>
            <a:ext cx="2729100" cy="122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1"/>
          <p:cNvSpPr txBox="1"/>
          <p:nvPr>
            <p:ph idx="2" type="subTitle"/>
          </p:nvPr>
        </p:nvSpPr>
        <p:spPr>
          <a:xfrm>
            <a:off x="1491700" y="2772396"/>
            <a:ext cx="2729100" cy="122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1"/>
          <p:cNvSpPr txBox="1"/>
          <p:nvPr>
            <p:ph idx="3" type="subTitle"/>
          </p:nvPr>
        </p:nvSpPr>
        <p:spPr>
          <a:xfrm>
            <a:off x="1491711" y="2269525"/>
            <a:ext cx="2729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6" name="Google Shape;186;p21"/>
          <p:cNvSpPr txBox="1"/>
          <p:nvPr>
            <p:ph idx="4" type="subTitle"/>
          </p:nvPr>
        </p:nvSpPr>
        <p:spPr>
          <a:xfrm>
            <a:off x="4923090" y="2269525"/>
            <a:ext cx="2729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 name="Google Shape;187;p2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88" name="Shape 188"/>
        <p:cNvGrpSpPr/>
        <p:nvPr/>
      </p:nvGrpSpPr>
      <p:grpSpPr>
        <a:xfrm>
          <a:off x="0" y="0"/>
          <a:ext cx="0" cy="0"/>
          <a:chOff x="0" y="0"/>
          <a:chExt cx="0" cy="0"/>
        </a:xfrm>
      </p:grpSpPr>
      <p:cxnSp>
        <p:nvCxnSpPr>
          <p:cNvPr id="189" name="Google Shape;189;p22"/>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90" name="Google Shape;190;p22"/>
          <p:cNvSpPr/>
          <p:nvPr/>
        </p:nvSpPr>
        <p:spPr>
          <a:xfrm>
            <a:off x="8449398" y="-182075"/>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txBox="1"/>
          <p:nvPr>
            <p:ph idx="1" type="subTitle"/>
          </p:nvPr>
        </p:nvSpPr>
        <p:spPr>
          <a:xfrm>
            <a:off x="4832040" y="1820025"/>
            <a:ext cx="3254100" cy="242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2"/>
          <p:cNvSpPr txBox="1"/>
          <p:nvPr>
            <p:ph idx="2" type="subTitle"/>
          </p:nvPr>
        </p:nvSpPr>
        <p:spPr>
          <a:xfrm>
            <a:off x="1057860" y="1820025"/>
            <a:ext cx="3254100" cy="242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2"/>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4" name="Shape 194"/>
        <p:cNvGrpSpPr/>
        <p:nvPr/>
      </p:nvGrpSpPr>
      <p:grpSpPr>
        <a:xfrm>
          <a:off x="0" y="0"/>
          <a:ext cx="0" cy="0"/>
          <a:chOff x="0" y="0"/>
          <a:chExt cx="0" cy="0"/>
        </a:xfrm>
      </p:grpSpPr>
      <p:cxnSp>
        <p:nvCxnSpPr>
          <p:cNvPr id="195" name="Google Shape;195;p23"/>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96" name="Google Shape;196;p23"/>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flipH="1">
            <a:off x="7845039" y="472232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txBox="1"/>
          <p:nvPr>
            <p:ph idx="1" type="subTitle"/>
          </p:nvPr>
        </p:nvSpPr>
        <p:spPr>
          <a:xfrm>
            <a:off x="836673"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3"/>
          <p:cNvSpPr txBox="1"/>
          <p:nvPr>
            <p:ph idx="2" type="subTitle"/>
          </p:nvPr>
        </p:nvSpPr>
        <p:spPr>
          <a:xfrm>
            <a:off x="3450750"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3"/>
          <p:cNvSpPr txBox="1"/>
          <p:nvPr>
            <p:ph idx="3" type="subTitle"/>
          </p:nvPr>
        </p:nvSpPr>
        <p:spPr>
          <a:xfrm>
            <a:off x="6064827"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23"/>
          <p:cNvSpPr txBox="1"/>
          <p:nvPr>
            <p:ph idx="4" type="subTitle"/>
          </p:nvPr>
        </p:nvSpPr>
        <p:spPr>
          <a:xfrm>
            <a:off x="836675"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2" name="Google Shape;202;p23"/>
          <p:cNvSpPr txBox="1"/>
          <p:nvPr>
            <p:ph idx="5" type="subTitle"/>
          </p:nvPr>
        </p:nvSpPr>
        <p:spPr>
          <a:xfrm>
            <a:off x="3450751"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 name="Google Shape;203;p23"/>
          <p:cNvSpPr txBox="1"/>
          <p:nvPr>
            <p:ph idx="6" type="subTitle"/>
          </p:nvPr>
        </p:nvSpPr>
        <p:spPr>
          <a:xfrm>
            <a:off x="6064826"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4" name="Google Shape;204;p23"/>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5" name="Shape 205"/>
        <p:cNvGrpSpPr/>
        <p:nvPr/>
      </p:nvGrpSpPr>
      <p:grpSpPr>
        <a:xfrm>
          <a:off x="0" y="0"/>
          <a:ext cx="0" cy="0"/>
          <a:chOff x="0" y="0"/>
          <a:chExt cx="0" cy="0"/>
        </a:xfrm>
      </p:grpSpPr>
      <p:cxnSp>
        <p:nvCxnSpPr>
          <p:cNvPr id="206" name="Google Shape;206;p24"/>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07" name="Google Shape;207;p24"/>
          <p:cNvSpPr/>
          <p:nvPr/>
        </p:nvSpPr>
        <p:spPr>
          <a:xfrm>
            <a:off x="-15377" y="-180323"/>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ph idx="1" type="subTitle"/>
          </p:nvPr>
        </p:nvSpPr>
        <p:spPr>
          <a:xfrm>
            <a:off x="2110311" y="2281477"/>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4"/>
          <p:cNvSpPr txBox="1"/>
          <p:nvPr>
            <p:ph idx="2" type="subTitle"/>
          </p:nvPr>
        </p:nvSpPr>
        <p:spPr>
          <a:xfrm>
            <a:off x="5055489" y="2281477"/>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24"/>
          <p:cNvSpPr txBox="1"/>
          <p:nvPr>
            <p:ph idx="3" type="subTitle"/>
          </p:nvPr>
        </p:nvSpPr>
        <p:spPr>
          <a:xfrm>
            <a:off x="2110311" y="3866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4"/>
          <p:cNvSpPr txBox="1"/>
          <p:nvPr>
            <p:ph idx="4" type="subTitle"/>
          </p:nvPr>
        </p:nvSpPr>
        <p:spPr>
          <a:xfrm>
            <a:off x="5055489" y="3866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4"/>
          <p:cNvSpPr txBox="1"/>
          <p:nvPr>
            <p:ph idx="5" type="subTitle"/>
          </p:nvPr>
        </p:nvSpPr>
        <p:spPr>
          <a:xfrm>
            <a:off x="2110311" y="1838852"/>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3" name="Google Shape;213;p24"/>
          <p:cNvSpPr txBox="1"/>
          <p:nvPr>
            <p:ph idx="6" type="subTitle"/>
          </p:nvPr>
        </p:nvSpPr>
        <p:spPr>
          <a:xfrm>
            <a:off x="2110311" y="3424250"/>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4" name="Google Shape;214;p24"/>
          <p:cNvSpPr txBox="1"/>
          <p:nvPr>
            <p:ph idx="7" type="subTitle"/>
          </p:nvPr>
        </p:nvSpPr>
        <p:spPr>
          <a:xfrm>
            <a:off x="5055486" y="1838852"/>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5" name="Google Shape;215;p24"/>
          <p:cNvSpPr txBox="1"/>
          <p:nvPr>
            <p:ph idx="8" type="subTitle"/>
          </p:nvPr>
        </p:nvSpPr>
        <p:spPr>
          <a:xfrm>
            <a:off x="5055486" y="3424250"/>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6" name="Google Shape;216;p2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7" name="Shape 217"/>
        <p:cNvGrpSpPr/>
        <p:nvPr/>
      </p:nvGrpSpPr>
      <p:grpSpPr>
        <a:xfrm>
          <a:off x="0" y="0"/>
          <a:ext cx="0" cy="0"/>
          <a:chOff x="0" y="0"/>
          <a:chExt cx="0" cy="0"/>
        </a:xfrm>
      </p:grpSpPr>
      <p:cxnSp>
        <p:nvCxnSpPr>
          <p:cNvPr id="218" name="Google Shape;218;p25"/>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219" name="Google Shape;219;p25"/>
          <p:cNvSpPr/>
          <p:nvPr/>
        </p:nvSpPr>
        <p:spPr>
          <a:xfrm>
            <a:off x="8449398" y="54267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txBox="1"/>
          <p:nvPr>
            <p:ph idx="1" type="subTitle"/>
          </p:nvPr>
        </p:nvSpPr>
        <p:spPr>
          <a:xfrm>
            <a:off x="948050" y="2301601"/>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5"/>
          <p:cNvSpPr txBox="1"/>
          <p:nvPr>
            <p:ph idx="2" type="subTitle"/>
          </p:nvPr>
        </p:nvSpPr>
        <p:spPr>
          <a:xfrm>
            <a:off x="3498450" y="23016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5"/>
          <p:cNvSpPr txBox="1"/>
          <p:nvPr>
            <p:ph idx="3" type="subTitle"/>
          </p:nvPr>
        </p:nvSpPr>
        <p:spPr>
          <a:xfrm>
            <a:off x="9480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25"/>
          <p:cNvSpPr txBox="1"/>
          <p:nvPr>
            <p:ph idx="4" type="subTitle"/>
          </p:nvPr>
        </p:nvSpPr>
        <p:spPr>
          <a:xfrm>
            <a:off x="34984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5"/>
          <p:cNvSpPr txBox="1"/>
          <p:nvPr>
            <p:ph idx="5" type="subTitle"/>
          </p:nvPr>
        </p:nvSpPr>
        <p:spPr>
          <a:xfrm>
            <a:off x="6048850" y="23016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25"/>
          <p:cNvSpPr txBox="1"/>
          <p:nvPr>
            <p:ph idx="6" type="subTitle"/>
          </p:nvPr>
        </p:nvSpPr>
        <p:spPr>
          <a:xfrm>
            <a:off x="60488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5"/>
          <p:cNvSpPr txBox="1"/>
          <p:nvPr>
            <p:ph idx="7" type="subTitle"/>
          </p:nvPr>
        </p:nvSpPr>
        <p:spPr>
          <a:xfrm>
            <a:off x="9480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7" name="Google Shape;227;p25"/>
          <p:cNvSpPr txBox="1"/>
          <p:nvPr>
            <p:ph idx="8" type="subTitle"/>
          </p:nvPr>
        </p:nvSpPr>
        <p:spPr>
          <a:xfrm>
            <a:off x="34984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8" name="Google Shape;228;p25"/>
          <p:cNvSpPr txBox="1"/>
          <p:nvPr>
            <p:ph idx="9" type="subTitle"/>
          </p:nvPr>
        </p:nvSpPr>
        <p:spPr>
          <a:xfrm>
            <a:off x="60488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9" name="Google Shape;229;p25"/>
          <p:cNvSpPr txBox="1"/>
          <p:nvPr>
            <p:ph idx="13" type="subTitle"/>
          </p:nvPr>
        </p:nvSpPr>
        <p:spPr>
          <a:xfrm>
            <a:off x="9480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0" name="Google Shape;230;p25"/>
          <p:cNvSpPr txBox="1"/>
          <p:nvPr>
            <p:ph idx="14" type="subTitle"/>
          </p:nvPr>
        </p:nvSpPr>
        <p:spPr>
          <a:xfrm>
            <a:off x="34984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1" name="Google Shape;231;p25"/>
          <p:cNvSpPr txBox="1"/>
          <p:nvPr>
            <p:ph idx="15" type="subTitle"/>
          </p:nvPr>
        </p:nvSpPr>
        <p:spPr>
          <a:xfrm>
            <a:off x="60488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 name="Google Shape;232;p2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233" name="Shape 233"/>
        <p:cNvGrpSpPr/>
        <p:nvPr/>
      </p:nvGrpSpPr>
      <p:grpSpPr>
        <a:xfrm>
          <a:off x="0" y="0"/>
          <a:ext cx="0" cy="0"/>
          <a:chOff x="0" y="0"/>
          <a:chExt cx="0" cy="0"/>
        </a:xfrm>
      </p:grpSpPr>
      <p:cxnSp>
        <p:nvCxnSpPr>
          <p:cNvPr id="234" name="Google Shape;234;p26"/>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35" name="Google Shape;235;p26"/>
          <p:cNvSpPr/>
          <p:nvPr/>
        </p:nvSpPr>
        <p:spPr>
          <a:xfrm flipH="1">
            <a:off x="7730475" y="463285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flipH="1">
            <a:off x="8641139" y="13127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txBox="1"/>
          <p:nvPr>
            <p:ph idx="1" type="subTitle"/>
          </p:nvPr>
        </p:nvSpPr>
        <p:spPr>
          <a:xfrm>
            <a:off x="2167250" y="2225401"/>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6"/>
          <p:cNvSpPr txBox="1"/>
          <p:nvPr>
            <p:ph idx="2" type="subTitle"/>
          </p:nvPr>
        </p:nvSpPr>
        <p:spPr>
          <a:xfrm>
            <a:off x="9480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6"/>
          <p:cNvSpPr txBox="1"/>
          <p:nvPr>
            <p:ph idx="3" type="subTitle"/>
          </p:nvPr>
        </p:nvSpPr>
        <p:spPr>
          <a:xfrm>
            <a:off x="34984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26"/>
          <p:cNvSpPr txBox="1"/>
          <p:nvPr>
            <p:ph idx="4" type="subTitle"/>
          </p:nvPr>
        </p:nvSpPr>
        <p:spPr>
          <a:xfrm>
            <a:off x="4829650" y="22254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26"/>
          <p:cNvSpPr txBox="1"/>
          <p:nvPr>
            <p:ph idx="5" type="subTitle"/>
          </p:nvPr>
        </p:nvSpPr>
        <p:spPr>
          <a:xfrm>
            <a:off x="60488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6"/>
          <p:cNvSpPr txBox="1"/>
          <p:nvPr>
            <p:ph idx="6" type="subTitle"/>
          </p:nvPr>
        </p:nvSpPr>
        <p:spPr>
          <a:xfrm>
            <a:off x="2167250" y="17996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3" name="Google Shape;243;p26"/>
          <p:cNvSpPr txBox="1"/>
          <p:nvPr>
            <p:ph idx="7" type="subTitle"/>
          </p:nvPr>
        </p:nvSpPr>
        <p:spPr>
          <a:xfrm>
            <a:off x="4829650" y="17996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4" name="Google Shape;244;p26"/>
          <p:cNvSpPr txBox="1"/>
          <p:nvPr>
            <p:ph idx="8" type="subTitle"/>
          </p:nvPr>
        </p:nvSpPr>
        <p:spPr>
          <a:xfrm>
            <a:off x="9480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 name="Google Shape;245;p26"/>
          <p:cNvSpPr txBox="1"/>
          <p:nvPr>
            <p:ph idx="9" type="subTitle"/>
          </p:nvPr>
        </p:nvSpPr>
        <p:spPr>
          <a:xfrm>
            <a:off x="34984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6" name="Google Shape;246;p26"/>
          <p:cNvSpPr txBox="1"/>
          <p:nvPr>
            <p:ph idx="13" type="subTitle"/>
          </p:nvPr>
        </p:nvSpPr>
        <p:spPr>
          <a:xfrm>
            <a:off x="60488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 name="Google Shape;247;p2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48" name="Shape 248"/>
        <p:cNvGrpSpPr/>
        <p:nvPr/>
      </p:nvGrpSpPr>
      <p:grpSpPr>
        <a:xfrm>
          <a:off x="0" y="0"/>
          <a:ext cx="0" cy="0"/>
          <a:chOff x="0" y="0"/>
          <a:chExt cx="0" cy="0"/>
        </a:xfrm>
      </p:grpSpPr>
      <p:sp>
        <p:nvSpPr>
          <p:cNvPr id="249" name="Google Shape;249;p27"/>
          <p:cNvSpPr/>
          <p:nvPr/>
        </p:nvSpPr>
        <p:spPr>
          <a:xfrm>
            <a:off x="8328850" y="0"/>
            <a:ext cx="815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7"/>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51" name="Google Shape;251;p27"/>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52" name="Google Shape;252;p27"/>
          <p:cNvGrpSpPr/>
          <p:nvPr/>
        </p:nvGrpSpPr>
        <p:grpSpPr>
          <a:xfrm flipH="1">
            <a:off x="8500056" y="141313"/>
            <a:ext cx="494400" cy="242300"/>
            <a:chOff x="8468325" y="185200"/>
            <a:chExt cx="494400" cy="242300"/>
          </a:xfrm>
        </p:grpSpPr>
        <p:cxnSp>
          <p:nvCxnSpPr>
            <p:cNvPr id="253" name="Google Shape;253;p27"/>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4" name="Google Shape;254;p27"/>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5" name="Google Shape;255;p27"/>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6" name="Google Shape;256;p27"/>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257" name="Google Shape;257;p27"/>
          <p:cNvCxnSpPr/>
          <p:nvPr/>
        </p:nvCxnSpPr>
        <p:spPr>
          <a:xfrm>
            <a:off x="71322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258" name="Google Shape;258;p27"/>
          <p:cNvSpPr/>
          <p:nvPr/>
        </p:nvSpPr>
        <p:spPr>
          <a:xfrm flipH="1">
            <a:off x="190889"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txBox="1"/>
          <p:nvPr>
            <p:ph hasCustomPrompt="1" type="title"/>
          </p:nvPr>
        </p:nvSpPr>
        <p:spPr>
          <a:xfrm>
            <a:off x="794423" y="604729"/>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0" name="Google Shape;260;p27"/>
          <p:cNvSpPr txBox="1"/>
          <p:nvPr>
            <p:ph idx="1" type="subTitle"/>
          </p:nvPr>
        </p:nvSpPr>
        <p:spPr>
          <a:xfrm>
            <a:off x="794423" y="1369848"/>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1" name="Google Shape;261;p27"/>
          <p:cNvSpPr txBox="1"/>
          <p:nvPr>
            <p:ph hasCustomPrompt="1" idx="2" type="title"/>
          </p:nvPr>
        </p:nvSpPr>
        <p:spPr>
          <a:xfrm>
            <a:off x="1531248" y="195698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2" name="Google Shape;262;p27"/>
          <p:cNvSpPr txBox="1"/>
          <p:nvPr>
            <p:ph idx="3" type="subTitle"/>
          </p:nvPr>
        </p:nvSpPr>
        <p:spPr>
          <a:xfrm>
            <a:off x="1531248" y="2722099"/>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3" name="Google Shape;263;p27"/>
          <p:cNvSpPr txBox="1"/>
          <p:nvPr>
            <p:ph hasCustomPrompt="1" idx="4" type="title"/>
          </p:nvPr>
        </p:nvSpPr>
        <p:spPr>
          <a:xfrm>
            <a:off x="3183748" y="330924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4" name="Google Shape;264;p27"/>
          <p:cNvSpPr txBox="1"/>
          <p:nvPr>
            <p:ph idx="5" type="subTitle"/>
          </p:nvPr>
        </p:nvSpPr>
        <p:spPr>
          <a:xfrm>
            <a:off x="3183748" y="4074371"/>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65" name="Shape 265"/>
        <p:cNvGrpSpPr/>
        <p:nvPr/>
      </p:nvGrpSpPr>
      <p:grpSpPr>
        <a:xfrm>
          <a:off x="0" y="0"/>
          <a:ext cx="0" cy="0"/>
          <a:chOff x="0" y="0"/>
          <a:chExt cx="0" cy="0"/>
        </a:xfrm>
      </p:grpSpPr>
      <p:cxnSp>
        <p:nvCxnSpPr>
          <p:cNvPr id="266" name="Google Shape;266;p28"/>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267" name="Google Shape;267;p28"/>
          <p:cNvSpPr txBox="1"/>
          <p:nvPr>
            <p:ph hasCustomPrompt="1" type="title"/>
          </p:nvPr>
        </p:nvSpPr>
        <p:spPr>
          <a:xfrm>
            <a:off x="2489862" y="1943563"/>
            <a:ext cx="1398900" cy="77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38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8" name="Google Shape;268;p28"/>
          <p:cNvSpPr txBox="1"/>
          <p:nvPr>
            <p:ph idx="1" type="subTitle"/>
          </p:nvPr>
        </p:nvSpPr>
        <p:spPr>
          <a:xfrm>
            <a:off x="2102712" y="3120170"/>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9" name="Google Shape;269;p28"/>
          <p:cNvSpPr txBox="1"/>
          <p:nvPr>
            <p:ph idx="2" type="subTitle"/>
          </p:nvPr>
        </p:nvSpPr>
        <p:spPr>
          <a:xfrm>
            <a:off x="2102712" y="2683063"/>
            <a:ext cx="2173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DM Sans Medium"/>
                <a:ea typeface="DM Sans Medium"/>
                <a:cs typeface="DM Sans Medium"/>
                <a:sym typeface="DM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0" name="Google Shape;270;p28"/>
          <p:cNvSpPr txBox="1"/>
          <p:nvPr>
            <p:ph hasCustomPrompt="1" idx="3" type="title"/>
          </p:nvPr>
        </p:nvSpPr>
        <p:spPr>
          <a:xfrm>
            <a:off x="6219087" y="1952375"/>
            <a:ext cx="1397700" cy="77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38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1" name="Google Shape;271;p28"/>
          <p:cNvSpPr txBox="1"/>
          <p:nvPr>
            <p:ph idx="4" type="subTitle"/>
          </p:nvPr>
        </p:nvSpPr>
        <p:spPr>
          <a:xfrm>
            <a:off x="5831337" y="3128982"/>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72" name="Google Shape;272;p28"/>
          <p:cNvSpPr txBox="1"/>
          <p:nvPr>
            <p:ph idx="5" type="subTitle"/>
          </p:nvPr>
        </p:nvSpPr>
        <p:spPr>
          <a:xfrm>
            <a:off x="5831337" y="2691875"/>
            <a:ext cx="2173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DM Sans Medium"/>
                <a:ea typeface="DM Sans Medium"/>
                <a:cs typeface="DM Sans Medium"/>
                <a:sym typeface="DM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3" name="Google Shape;273;p28"/>
          <p:cNvSpPr txBox="1"/>
          <p:nvPr>
            <p:ph idx="6"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274" name="Google Shape;274;p28"/>
          <p:cNvSpPr/>
          <p:nvPr/>
        </p:nvSpPr>
        <p:spPr>
          <a:xfrm>
            <a:off x="8449398" y="-186664"/>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75" name="Shape 275"/>
        <p:cNvGrpSpPr/>
        <p:nvPr/>
      </p:nvGrpSpPr>
      <p:grpSpPr>
        <a:xfrm>
          <a:off x="0" y="0"/>
          <a:ext cx="0" cy="0"/>
          <a:chOff x="0" y="0"/>
          <a:chExt cx="0" cy="0"/>
        </a:xfrm>
      </p:grpSpPr>
      <p:sp>
        <p:nvSpPr>
          <p:cNvPr id="276" name="Google Shape;276;p29"/>
          <p:cNvSpPr/>
          <p:nvPr/>
        </p:nvSpPr>
        <p:spPr>
          <a:xfrm>
            <a:off x="2275" y="-570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9"/>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29"/>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79" name="Google Shape;279;p29"/>
          <p:cNvGrpSpPr/>
          <p:nvPr/>
        </p:nvGrpSpPr>
        <p:grpSpPr>
          <a:xfrm>
            <a:off x="98775" y="141325"/>
            <a:ext cx="494400" cy="242300"/>
            <a:chOff x="8468325" y="185200"/>
            <a:chExt cx="494400" cy="242300"/>
          </a:xfrm>
        </p:grpSpPr>
        <p:cxnSp>
          <p:nvCxnSpPr>
            <p:cNvPr id="280" name="Google Shape;280;p29"/>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1" name="Google Shape;281;p29"/>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29"/>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29"/>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284" name="Google Shape;284;p29"/>
          <p:cNvCxnSpPr/>
          <p:nvPr/>
        </p:nvCxnSpPr>
        <p:spPr>
          <a:xfrm>
            <a:off x="843077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285" name="Google Shape;285;p29"/>
          <p:cNvSpPr/>
          <p:nvPr/>
        </p:nvSpPr>
        <p:spPr>
          <a:xfrm>
            <a:off x="8639359"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txBox="1"/>
          <p:nvPr>
            <p:ph type="title"/>
          </p:nvPr>
        </p:nvSpPr>
        <p:spPr>
          <a:xfrm>
            <a:off x="2855856" y="677525"/>
            <a:ext cx="49533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29"/>
          <p:cNvSpPr txBox="1"/>
          <p:nvPr>
            <p:ph idx="1" type="subTitle"/>
          </p:nvPr>
        </p:nvSpPr>
        <p:spPr>
          <a:xfrm>
            <a:off x="2855856" y="1689050"/>
            <a:ext cx="4953300" cy="114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29"/>
          <p:cNvSpPr txBox="1"/>
          <p:nvPr/>
        </p:nvSpPr>
        <p:spPr>
          <a:xfrm>
            <a:off x="2855838" y="3492211"/>
            <a:ext cx="4953300" cy="64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sz="1200" u="sng">
              <a:solidFill>
                <a:schemeClr val="dk1"/>
              </a:solidFill>
              <a:latin typeface="DM Sans"/>
              <a:ea typeface="DM Sans"/>
              <a:cs typeface="DM Sans"/>
              <a:sym typeface="DM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9" name="Shape 289"/>
        <p:cNvGrpSpPr/>
        <p:nvPr/>
      </p:nvGrpSpPr>
      <p:grpSpPr>
        <a:xfrm>
          <a:off x="0" y="0"/>
          <a:ext cx="0" cy="0"/>
          <a:chOff x="0" y="0"/>
          <a:chExt cx="0" cy="0"/>
        </a:xfrm>
      </p:grpSpPr>
      <p:cxnSp>
        <p:nvCxnSpPr>
          <p:cNvPr id="290" name="Google Shape;290;p30"/>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91" name="Google Shape;291;p30"/>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30"/>
          <p:cNvGrpSpPr/>
          <p:nvPr/>
        </p:nvGrpSpPr>
        <p:grpSpPr>
          <a:xfrm>
            <a:off x="105350" y="157638"/>
            <a:ext cx="494400" cy="242300"/>
            <a:chOff x="8468325" y="185200"/>
            <a:chExt cx="494400" cy="242300"/>
          </a:xfrm>
        </p:grpSpPr>
        <p:cxnSp>
          <p:nvCxnSpPr>
            <p:cNvPr id="293" name="Google Shape;293;p30"/>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30"/>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5" name="Google Shape;295;p30"/>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6" name="Google Shape;296;p30"/>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txBox="1"/>
          <p:nvPr>
            <p:ph idx="1" type="body"/>
          </p:nvPr>
        </p:nvSpPr>
        <p:spPr>
          <a:xfrm>
            <a:off x="720000" y="1229004"/>
            <a:ext cx="7704000" cy="45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6" name="Google Shape;36;p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7" name="Shape 297"/>
        <p:cNvGrpSpPr/>
        <p:nvPr/>
      </p:nvGrpSpPr>
      <p:grpSpPr>
        <a:xfrm>
          <a:off x="0" y="0"/>
          <a:ext cx="0" cy="0"/>
          <a:chOff x="0" y="0"/>
          <a:chExt cx="0" cy="0"/>
        </a:xfrm>
      </p:grpSpPr>
      <p:cxnSp>
        <p:nvCxnSpPr>
          <p:cNvPr id="298" name="Google Shape;298;p31"/>
          <p:cNvCxnSpPr/>
          <p:nvPr/>
        </p:nvCxnSpPr>
        <p:spPr>
          <a:xfrm>
            <a:off x="0" y="506104"/>
            <a:ext cx="9170400" cy="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31"/>
          <p:cNvSpPr/>
          <p:nvPr/>
        </p:nvSpPr>
        <p:spPr>
          <a:xfrm>
            <a:off x="-35798" y="50914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31"/>
          <p:cNvGrpSpPr/>
          <p:nvPr/>
        </p:nvGrpSpPr>
        <p:grpSpPr>
          <a:xfrm>
            <a:off x="8547229" y="124988"/>
            <a:ext cx="494400" cy="242300"/>
            <a:chOff x="8468325" y="185200"/>
            <a:chExt cx="494400" cy="242300"/>
          </a:xfrm>
        </p:grpSpPr>
        <p:cxnSp>
          <p:nvCxnSpPr>
            <p:cNvPr id="301" name="Google Shape;301;p31"/>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2" name="Google Shape;302;p31"/>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3" name="Google Shape;303;p31"/>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4" name="Google Shape;304;p31"/>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cxnSp>
        <p:nvCxnSpPr>
          <p:cNvPr id="38" name="Google Shape;38;p5"/>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39" name="Google Shape;39;p5"/>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a:off x="192689" y="148953"/>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5055284" y="363530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5"/>
          <p:cNvSpPr txBox="1"/>
          <p:nvPr>
            <p:ph idx="2" type="subTitle"/>
          </p:nvPr>
        </p:nvSpPr>
        <p:spPr>
          <a:xfrm>
            <a:off x="1583300" y="363530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5"/>
          <p:cNvSpPr txBox="1"/>
          <p:nvPr>
            <p:ph idx="3" type="subTitle"/>
          </p:nvPr>
        </p:nvSpPr>
        <p:spPr>
          <a:xfrm>
            <a:off x="5055275" y="3066038"/>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 name="Google Shape;45;p5"/>
          <p:cNvSpPr txBox="1"/>
          <p:nvPr>
            <p:ph idx="4" type="subTitle"/>
          </p:nvPr>
        </p:nvSpPr>
        <p:spPr>
          <a:xfrm>
            <a:off x="1583075" y="3066038"/>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cxnSp>
        <p:nvCxnSpPr>
          <p:cNvPr id="47" name="Google Shape;47;p6"/>
          <p:cNvCxnSpPr/>
          <p:nvPr/>
        </p:nvCxnSpPr>
        <p:spPr>
          <a:xfrm>
            <a:off x="0" y="506104"/>
            <a:ext cx="9170400" cy="0"/>
          </a:xfrm>
          <a:prstGeom prst="straightConnector1">
            <a:avLst/>
          </a:prstGeom>
          <a:noFill/>
          <a:ln cap="flat" cmpd="sng" w="9525">
            <a:solidFill>
              <a:schemeClr val="dk1"/>
            </a:solidFill>
            <a:prstDash val="solid"/>
            <a:round/>
            <a:headEnd len="med" w="med" type="none"/>
            <a:tailEnd len="med" w="med" type="none"/>
          </a:ln>
        </p:spPr>
      </p:cxnSp>
      <p:sp>
        <p:nvSpPr>
          <p:cNvPr id="48" name="Google Shape;48;p6"/>
          <p:cNvSpPr/>
          <p:nvPr/>
        </p:nvSpPr>
        <p:spPr>
          <a:xfrm>
            <a:off x="-35798" y="-22019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8631311" y="5855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cxnSp>
        <p:nvCxnSpPr>
          <p:cNvPr id="52" name="Google Shape;52;p7"/>
          <p:cNvCxnSpPr/>
          <p:nvPr/>
        </p:nvCxnSpPr>
        <p:spPr>
          <a:xfrm>
            <a:off x="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53" name="Google Shape;53;p7"/>
          <p:cNvSpPr/>
          <p:nvPr/>
        </p:nvSpPr>
        <p:spPr>
          <a:xfrm>
            <a:off x="-17175" y="54009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8631311"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txBox="1"/>
          <p:nvPr>
            <p:ph idx="1" type="subTitle"/>
          </p:nvPr>
        </p:nvSpPr>
        <p:spPr>
          <a:xfrm>
            <a:off x="850414" y="18624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56" name="Google Shape;56;p7"/>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57" name="Google Shape;57;p7"/>
          <p:cNvSpPr/>
          <p:nvPr>
            <p:ph idx="2" type="pic"/>
          </p:nvPr>
        </p:nvSpPr>
        <p:spPr>
          <a:xfrm>
            <a:off x="5548500" y="1482675"/>
            <a:ext cx="2745000" cy="28239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8"/>
          <p:cNvSpPr/>
          <p:nvPr/>
        </p:nvSpPr>
        <p:spPr>
          <a:xfrm>
            <a:off x="6940800" y="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8"/>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8"/>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62" name="Google Shape;62;p8"/>
          <p:cNvGrpSpPr/>
          <p:nvPr/>
        </p:nvGrpSpPr>
        <p:grpSpPr>
          <a:xfrm flipH="1">
            <a:off x="8500056" y="141313"/>
            <a:ext cx="494400" cy="242300"/>
            <a:chOff x="8468325" y="185200"/>
            <a:chExt cx="494400" cy="242300"/>
          </a:xfrm>
        </p:grpSpPr>
        <p:cxnSp>
          <p:nvCxnSpPr>
            <p:cNvPr id="63" name="Google Shape;63;p8"/>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8"/>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8"/>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8"/>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67" name="Google Shape;67;p8"/>
          <p:cNvCxnSpPr/>
          <p:nvPr/>
        </p:nvCxnSpPr>
        <p:spPr>
          <a:xfrm>
            <a:off x="71322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68" name="Google Shape;68;p8"/>
          <p:cNvSpPr/>
          <p:nvPr/>
        </p:nvSpPr>
        <p:spPr>
          <a:xfrm flipH="1">
            <a:off x="190889"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1143063" y="1486350"/>
            <a:ext cx="5367900" cy="2170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9"/>
          <p:cNvSpPr/>
          <p:nvPr/>
        </p:nvSpPr>
        <p:spPr>
          <a:xfrm>
            <a:off x="2275" y="-570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9"/>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9"/>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74" name="Google Shape;74;p9"/>
          <p:cNvGrpSpPr/>
          <p:nvPr/>
        </p:nvGrpSpPr>
        <p:grpSpPr>
          <a:xfrm>
            <a:off x="8547225" y="141313"/>
            <a:ext cx="494400" cy="242300"/>
            <a:chOff x="8468325" y="185200"/>
            <a:chExt cx="494400" cy="242300"/>
          </a:xfrm>
        </p:grpSpPr>
        <p:cxnSp>
          <p:nvCxnSpPr>
            <p:cNvPr id="75" name="Google Shape;75;p9"/>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p9"/>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9"/>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p9"/>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79" name="Google Shape;79;p9"/>
          <p:cNvCxnSpPr/>
          <p:nvPr/>
        </p:nvCxnSpPr>
        <p:spPr>
          <a:xfrm>
            <a:off x="843077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80" name="Google Shape;80;p9"/>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2881675" y="1537588"/>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2" name="Google Shape;82;p9"/>
          <p:cNvSpPr txBox="1"/>
          <p:nvPr>
            <p:ph idx="1" type="subTitle"/>
          </p:nvPr>
        </p:nvSpPr>
        <p:spPr>
          <a:xfrm>
            <a:off x="2881675" y="2699013"/>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ph idx="2" type="pic"/>
          </p:nvPr>
        </p:nvSpPr>
        <p:spPr>
          <a:xfrm>
            <a:off x="0" y="0"/>
            <a:ext cx="9144000" cy="5143500"/>
          </a:xfrm>
          <a:prstGeom prst="rect">
            <a:avLst/>
          </a:prstGeom>
          <a:noFill/>
          <a:ln>
            <a:noFill/>
          </a:ln>
        </p:spPr>
      </p:sp>
      <p:sp>
        <p:nvSpPr>
          <p:cNvPr id="85" name="Google Shape;85;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6460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7" name="Google Shape;7;p1"/>
          <p:cNvSpPr txBox="1"/>
          <p:nvPr>
            <p:ph idx="1" type="body"/>
          </p:nvPr>
        </p:nvSpPr>
        <p:spPr>
          <a:xfrm>
            <a:off x="713225" y="1137300"/>
            <a:ext cx="7717500" cy="34317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xnought.github.io/backprop-explainer/" TargetMode="External"/><Relationship Id="rId4" Type="http://schemas.openxmlformats.org/officeDocument/2006/relationships/image" Target="../media/image5.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brilliant.org/wiki/artificial-neural-network" TargetMode="Externa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7.gif"/><Relationship Id="rId4" Type="http://schemas.openxmlformats.org/officeDocument/2006/relationships/image" Target="../media/image2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hyperlink" Target="http://www.youtube.com/watch?v=oxXpB9pSETo" TargetMode="External"/><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medium.com/python-in-plain-english/building-the-foundations-a-step-by-step-guide-to-implementing-multi-layer-perceptrons-in-python-51ebd9d7ecbe" TargetMode="External"/><Relationship Id="rId4" Type="http://schemas.openxmlformats.org/officeDocument/2006/relationships/hyperlink" Target="https://www.ibm.com/topics/machine-learning" TargetMode="External"/><Relationship Id="rId5" Type="http://schemas.openxmlformats.org/officeDocument/2006/relationships/hyperlink" Target="https://www.ibm.com/topics/neural-networks" TargetMode="External"/><Relationship Id="rId6" Type="http://schemas.openxmlformats.org/officeDocument/2006/relationships/hyperlink" Target="https://www.ibm.com/topics/artificial-intelligenc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2"/>
          <p:cNvPicPr preferRelativeResize="0"/>
          <p:nvPr/>
        </p:nvPicPr>
        <p:blipFill>
          <a:blip r:embed="rId3">
            <a:alphaModFix/>
          </a:blip>
          <a:stretch>
            <a:fillRect/>
          </a:stretch>
        </p:blipFill>
        <p:spPr>
          <a:xfrm>
            <a:off x="-1740350" y="430538"/>
            <a:ext cx="12514698" cy="44348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1"/>
          <p:cNvPicPr preferRelativeResize="0"/>
          <p:nvPr/>
        </p:nvPicPr>
        <p:blipFill>
          <a:blip r:embed="rId3">
            <a:alphaModFix/>
          </a:blip>
          <a:stretch>
            <a:fillRect/>
          </a:stretch>
        </p:blipFill>
        <p:spPr>
          <a:xfrm>
            <a:off x="152400" y="152400"/>
            <a:ext cx="8839197" cy="47731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2"/>
          <p:cNvPicPr preferRelativeResize="0"/>
          <p:nvPr/>
        </p:nvPicPr>
        <p:blipFill>
          <a:blip r:embed="rId3">
            <a:alphaModFix/>
          </a:blip>
          <a:stretch>
            <a:fillRect/>
          </a:stretch>
        </p:blipFill>
        <p:spPr>
          <a:xfrm>
            <a:off x="1412149" y="603775"/>
            <a:ext cx="6319701" cy="4408626"/>
          </a:xfrm>
          <a:prstGeom prst="rect">
            <a:avLst/>
          </a:prstGeom>
          <a:noFill/>
          <a:ln>
            <a:noFill/>
          </a:ln>
        </p:spPr>
      </p:pic>
      <p:pic>
        <p:nvPicPr>
          <p:cNvPr id="363" name="Google Shape;363;p42"/>
          <p:cNvPicPr preferRelativeResize="0"/>
          <p:nvPr/>
        </p:nvPicPr>
        <p:blipFill rotWithShape="1">
          <a:blip r:embed="rId4">
            <a:alphaModFix/>
          </a:blip>
          <a:srcRect b="14022" l="6417" r="6617" t="4210"/>
          <a:stretch/>
        </p:blipFill>
        <p:spPr>
          <a:xfrm>
            <a:off x="1898750" y="1175300"/>
            <a:ext cx="927950" cy="873200"/>
          </a:xfrm>
          <a:prstGeom prst="rect">
            <a:avLst/>
          </a:prstGeom>
          <a:noFill/>
          <a:ln>
            <a:noFill/>
          </a:ln>
        </p:spPr>
      </p:pic>
      <p:sp>
        <p:nvSpPr>
          <p:cNvPr id="364" name="Google Shape;364;p42"/>
          <p:cNvSpPr/>
          <p:nvPr/>
        </p:nvSpPr>
        <p:spPr>
          <a:xfrm>
            <a:off x="1488375" y="839550"/>
            <a:ext cx="1748700" cy="15447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5" name="Google Shape;365;p42"/>
          <p:cNvSpPr txBox="1"/>
          <p:nvPr/>
        </p:nvSpPr>
        <p:spPr>
          <a:xfrm>
            <a:off x="3278125" y="3899600"/>
            <a:ext cx="927900" cy="241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58"/>
              <a:buNone/>
            </a:pPr>
            <a:r>
              <a:rPr b="1" lang="en" sz="1754">
                <a:solidFill>
                  <a:srgbClr val="CC0000"/>
                </a:solidFill>
                <a:latin typeface="DM Sans"/>
                <a:ea typeface="DM Sans"/>
                <a:cs typeface="DM Sans"/>
                <a:sym typeface="DM Sans"/>
              </a:rPr>
              <a:t>TODAY</a:t>
            </a:r>
            <a:endParaRPr b="1" sz="1754">
              <a:solidFill>
                <a:srgbClr val="CC0000"/>
              </a:solidFill>
              <a:latin typeface="DM Sans"/>
              <a:ea typeface="DM Sans"/>
              <a:cs typeface="DM Sans"/>
              <a:sym typeface="DM Sans"/>
            </a:endParaRPr>
          </a:p>
        </p:txBody>
      </p:sp>
      <p:sp>
        <p:nvSpPr>
          <p:cNvPr id="366" name="Google Shape;366;p42"/>
          <p:cNvSpPr/>
          <p:nvPr/>
        </p:nvSpPr>
        <p:spPr>
          <a:xfrm>
            <a:off x="5555400" y="728175"/>
            <a:ext cx="1748700" cy="15447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367" name="Google Shape;367;p42"/>
          <p:cNvPicPr preferRelativeResize="0"/>
          <p:nvPr/>
        </p:nvPicPr>
        <p:blipFill rotWithShape="1">
          <a:blip r:embed="rId4">
            <a:alphaModFix/>
          </a:blip>
          <a:srcRect b="14022" l="6417" r="6617" t="4210"/>
          <a:stretch/>
        </p:blipFill>
        <p:spPr>
          <a:xfrm>
            <a:off x="6030150" y="1063925"/>
            <a:ext cx="927950" cy="873200"/>
          </a:xfrm>
          <a:prstGeom prst="rect">
            <a:avLst/>
          </a:prstGeom>
          <a:noFill/>
          <a:ln>
            <a:noFill/>
          </a:ln>
        </p:spPr>
      </p:pic>
      <p:sp>
        <p:nvSpPr>
          <p:cNvPr id="368" name="Google Shape;368;p42"/>
          <p:cNvSpPr/>
          <p:nvPr/>
        </p:nvSpPr>
        <p:spPr>
          <a:xfrm>
            <a:off x="1577650" y="3938375"/>
            <a:ext cx="857700" cy="24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9" name="Google Shape;369;p42"/>
          <p:cNvSpPr/>
          <p:nvPr/>
        </p:nvSpPr>
        <p:spPr>
          <a:xfrm>
            <a:off x="4638425" y="3524500"/>
            <a:ext cx="1748700" cy="15447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370" name="Google Shape;370;p42"/>
          <p:cNvPicPr preferRelativeResize="0"/>
          <p:nvPr/>
        </p:nvPicPr>
        <p:blipFill rotWithShape="1">
          <a:blip r:embed="rId4">
            <a:alphaModFix/>
          </a:blip>
          <a:srcRect b="14022" l="6417" r="6617" t="4210"/>
          <a:stretch/>
        </p:blipFill>
        <p:spPr>
          <a:xfrm>
            <a:off x="5048800" y="3899600"/>
            <a:ext cx="927950" cy="87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idx="8" type="subTitle"/>
          </p:nvPr>
        </p:nvSpPr>
        <p:spPr>
          <a:xfrm>
            <a:off x="170175" y="1938450"/>
            <a:ext cx="2595000" cy="6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Perceptrons</a:t>
            </a:r>
            <a:endParaRPr/>
          </a:p>
        </p:txBody>
      </p:sp>
      <p:sp>
        <p:nvSpPr>
          <p:cNvPr id="376" name="Google Shape;376;p43"/>
          <p:cNvSpPr txBox="1"/>
          <p:nvPr>
            <p:ph idx="9" type="subTitle"/>
          </p:nvPr>
        </p:nvSpPr>
        <p:spPr>
          <a:xfrm>
            <a:off x="3178767" y="1946414"/>
            <a:ext cx="2595000" cy="8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Autoencoders</a:t>
            </a:r>
            <a:endParaRPr/>
          </a:p>
        </p:txBody>
      </p:sp>
      <p:sp>
        <p:nvSpPr>
          <p:cNvPr id="377" name="Google Shape;377;p43"/>
          <p:cNvSpPr txBox="1"/>
          <p:nvPr>
            <p:ph idx="13" type="subTitle"/>
          </p:nvPr>
        </p:nvSpPr>
        <p:spPr>
          <a:xfrm>
            <a:off x="6414983" y="2066990"/>
            <a:ext cx="2595000" cy="8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Convolution</a:t>
            </a:r>
            <a:r>
              <a:rPr lang="en">
                <a:solidFill>
                  <a:srgbClr val="FF0000"/>
                </a:solidFill>
              </a:rPr>
              <a:t> Neural Networks</a:t>
            </a:r>
            <a:endParaRPr>
              <a:solidFill>
                <a:srgbClr val="FF0000"/>
              </a:solidFill>
            </a:endParaRPr>
          </a:p>
          <a:p>
            <a:pPr indent="0" lvl="0" marL="0" rtl="0" algn="l">
              <a:spcBef>
                <a:spcPts val="0"/>
              </a:spcBef>
              <a:spcAft>
                <a:spcPts val="0"/>
              </a:spcAft>
              <a:buNone/>
            </a:pPr>
            <a:r>
              <a:rPr lang="en">
                <a:solidFill>
                  <a:srgbClr val="FF0000"/>
                </a:solidFill>
              </a:rPr>
              <a:t>(CNNs)</a:t>
            </a:r>
            <a:endParaRPr>
              <a:solidFill>
                <a:srgbClr val="FF0000"/>
              </a:solidFill>
            </a:endParaRPr>
          </a:p>
        </p:txBody>
      </p:sp>
      <p:sp>
        <p:nvSpPr>
          <p:cNvPr id="378" name="Google Shape;378;p43"/>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Ok, what are the different types?</a:t>
            </a:r>
            <a:endParaRPr/>
          </a:p>
        </p:txBody>
      </p:sp>
      <p:cxnSp>
        <p:nvCxnSpPr>
          <p:cNvPr id="379" name="Google Shape;379;p43"/>
          <p:cNvCxnSpPr>
            <a:stCxn id="378" idx="2"/>
          </p:cNvCxnSpPr>
          <p:nvPr/>
        </p:nvCxnSpPr>
        <p:spPr>
          <a:xfrm flipH="1" rot="-5400000">
            <a:off x="5747675" y="-38395"/>
            <a:ext cx="673800" cy="3025200"/>
          </a:xfrm>
          <a:prstGeom prst="curvedConnector2">
            <a:avLst/>
          </a:prstGeom>
          <a:noFill/>
          <a:ln cap="flat" cmpd="sng" w="9525">
            <a:solidFill>
              <a:schemeClr val="dk2"/>
            </a:solidFill>
            <a:prstDash val="solid"/>
            <a:round/>
            <a:headEnd len="med" w="med" type="none"/>
            <a:tailEnd len="med" w="med" type="none"/>
          </a:ln>
        </p:spPr>
      </p:cxnSp>
      <p:cxnSp>
        <p:nvCxnSpPr>
          <p:cNvPr id="380" name="Google Shape;380;p43"/>
          <p:cNvCxnSpPr>
            <a:endCxn id="376" idx="0"/>
          </p:cNvCxnSpPr>
          <p:nvPr/>
        </p:nvCxnSpPr>
        <p:spPr>
          <a:xfrm rot="5400000">
            <a:off x="4118067" y="1485614"/>
            <a:ext cx="819000" cy="102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81" name="Google Shape;381;p43"/>
          <p:cNvCxnSpPr>
            <a:stCxn id="378" idx="2"/>
            <a:endCxn id="375" idx="0"/>
          </p:cNvCxnSpPr>
          <p:nvPr/>
        </p:nvCxnSpPr>
        <p:spPr>
          <a:xfrm rot="5400000">
            <a:off x="2619275" y="-14395"/>
            <a:ext cx="801000" cy="3104400"/>
          </a:xfrm>
          <a:prstGeom prst="curvedConnector3">
            <a:avLst>
              <a:gd fmla="val 50009" name="adj1"/>
            </a:avLst>
          </a:prstGeom>
          <a:noFill/>
          <a:ln cap="flat" cmpd="sng" w="9525">
            <a:solidFill>
              <a:schemeClr val="dk2"/>
            </a:solidFill>
            <a:prstDash val="solid"/>
            <a:round/>
            <a:headEnd len="med" w="med" type="none"/>
            <a:tailEnd len="med" w="med" type="none"/>
          </a:ln>
        </p:spPr>
      </p:cxnSp>
      <p:sp>
        <p:nvSpPr>
          <p:cNvPr id="382" name="Google Shape;382;p43"/>
          <p:cNvSpPr txBox="1"/>
          <p:nvPr>
            <p:ph idx="13" type="subTitle"/>
          </p:nvPr>
        </p:nvSpPr>
        <p:spPr>
          <a:xfrm>
            <a:off x="5436858" y="3502065"/>
            <a:ext cx="2595000" cy="8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Recurrent Neural Networks</a:t>
            </a:r>
            <a:endParaRPr>
              <a:solidFill>
                <a:srgbClr val="FF0000"/>
              </a:solidFill>
            </a:endParaRPr>
          </a:p>
          <a:p>
            <a:pPr indent="0" lvl="0" marL="0" rtl="0" algn="l">
              <a:spcBef>
                <a:spcPts val="0"/>
              </a:spcBef>
              <a:spcAft>
                <a:spcPts val="0"/>
              </a:spcAft>
              <a:buNone/>
            </a:pPr>
            <a:r>
              <a:rPr lang="en">
                <a:solidFill>
                  <a:srgbClr val="FF0000"/>
                </a:solidFill>
              </a:rPr>
              <a:t>(RNNs)</a:t>
            </a:r>
            <a:endParaRPr>
              <a:solidFill>
                <a:srgbClr val="FF0000"/>
              </a:solidFill>
            </a:endParaRPr>
          </a:p>
        </p:txBody>
      </p:sp>
      <p:sp>
        <p:nvSpPr>
          <p:cNvPr id="383" name="Google Shape;383;p43"/>
          <p:cNvSpPr txBox="1"/>
          <p:nvPr>
            <p:ph idx="13" type="subTitle"/>
          </p:nvPr>
        </p:nvSpPr>
        <p:spPr>
          <a:xfrm>
            <a:off x="1125923" y="3346250"/>
            <a:ext cx="3350400" cy="8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Generative Adversarial Networks (GANs)</a:t>
            </a:r>
            <a:endParaRPr>
              <a:solidFill>
                <a:srgbClr val="FF0000"/>
              </a:solidFill>
            </a:endParaRPr>
          </a:p>
        </p:txBody>
      </p:sp>
      <p:sp>
        <p:nvSpPr>
          <p:cNvPr id="384" name="Google Shape;384;p43"/>
          <p:cNvSpPr/>
          <p:nvPr/>
        </p:nvSpPr>
        <p:spPr>
          <a:xfrm>
            <a:off x="2155725" y="1203225"/>
            <a:ext cx="2436675" cy="1849575"/>
          </a:xfrm>
          <a:custGeom>
            <a:rect b="b" l="l" r="r" t="t"/>
            <a:pathLst>
              <a:path extrusionOk="0" h="73983" w="97467">
                <a:moveTo>
                  <a:pt x="97467" y="0"/>
                </a:moveTo>
                <a:cubicBezTo>
                  <a:pt x="84246" y="5678"/>
                  <a:pt x="34388" y="21738"/>
                  <a:pt x="18143" y="34068"/>
                </a:cubicBezTo>
                <a:cubicBezTo>
                  <a:pt x="1899" y="46399"/>
                  <a:pt x="3024" y="67331"/>
                  <a:pt x="0" y="73983"/>
                </a:cubicBezTo>
              </a:path>
            </a:pathLst>
          </a:custGeom>
          <a:noFill/>
          <a:ln cap="flat" cmpd="sng" w="9525">
            <a:solidFill>
              <a:schemeClr val="dk2"/>
            </a:solidFill>
            <a:prstDash val="solid"/>
            <a:round/>
            <a:headEnd len="med" w="med" type="none"/>
            <a:tailEnd len="med" w="med" type="none"/>
          </a:ln>
        </p:spPr>
      </p:sp>
      <p:sp>
        <p:nvSpPr>
          <p:cNvPr id="385" name="Google Shape;385;p43"/>
          <p:cNvSpPr/>
          <p:nvPr/>
        </p:nvSpPr>
        <p:spPr>
          <a:xfrm>
            <a:off x="4582325" y="1193150"/>
            <a:ext cx="1542150" cy="2120450"/>
          </a:xfrm>
          <a:custGeom>
            <a:rect b="b" l="l" r="r" t="t"/>
            <a:pathLst>
              <a:path extrusionOk="0" h="84818" w="61686">
                <a:moveTo>
                  <a:pt x="0" y="0"/>
                </a:moveTo>
                <a:cubicBezTo>
                  <a:pt x="6501" y="5821"/>
                  <a:pt x="28726" y="20789"/>
                  <a:pt x="39007" y="34925"/>
                </a:cubicBezTo>
                <a:cubicBezTo>
                  <a:pt x="49288" y="49061"/>
                  <a:pt x="57906" y="76503"/>
                  <a:pt x="61686" y="84818"/>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4"/>
          <p:cNvSpPr txBox="1"/>
          <p:nvPr>
            <p:ph idx="2" type="subTitle"/>
          </p:nvPr>
        </p:nvSpPr>
        <p:spPr>
          <a:xfrm>
            <a:off x="126625" y="3122825"/>
            <a:ext cx="2874000" cy="17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a:t>
            </a:r>
            <a:r>
              <a:rPr lang="en" sz="1200"/>
              <a:t>imilar to feedforward networks, but they’re usually utilized for image recognition, pattern recognition, and/or computer vision. These networks harness principles from linear algebra, particularly matrix multiplication, to identify patterns within an image.</a:t>
            </a:r>
            <a:endParaRPr sz="1200"/>
          </a:p>
        </p:txBody>
      </p:sp>
      <p:sp>
        <p:nvSpPr>
          <p:cNvPr id="391" name="Google Shape;391;p44"/>
          <p:cNvSpPr txBox="1"/>
          <p:nvPr>
            <p:ph idx="3" type="subTitle"/>
          </p:nvPr>
        </p:nvSpPr>
        <p:spPr>
          <a:xfrm>
            <a:off x="6686300" y="3255325"/>
            <a:ext cx="2287500" cy="13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GANs create new output from the pattern found in the training dataset. In it two neurons are pitched against each other and creating a new output. These two neurons are generators and discriminators. </a:t>
            </a:r>
            <a:endParaRPr sz="1200"/>
          </a:p>
        </p:txBody>
      </p:sp>
      <p:sp>
        <p:nvSpPr>
          <p:cNvPr id="392" name="Google Shape;392;p44"/>
          <p:cNvSpPr txBox="1"/>
          <p:nvPr>
            <p:ph idx="9" type="subTitle"/>
          </p:nvPr>
        </p:nvSpPr>
        <p:spPr>
          <a:xfrm>
            <a:off x="1057917" y="1813789"/>
            <a:ext cx="2595000" cy="89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0000"/>
              </a:solidFill>
              <a:latin typeface="Arial"/>
              <a:ea typeface="Arial"/>
              <a:cs typeface="Arial"/>
              <a:sym typeface="Arial"/>
            </a:endParaRPr>
          </a:p>
          <a:p>
            <a:pPr indent="0" lvl="0" marL="0" rtl="0" algn="l">
              <a:spcBef>
                <a:spcPts val="0"/>
              </a:spcBef>
              <a:spcAft>
                <a:spcPts val="0"/>
              </a:spcAft>
              <a:buNone/>
            </a:pPr>
            <a:r>
              <a:rPr lang="en" sz="1400">
                <a:solidFill>
                  <a:srgbClr val="FF0000"/>
                </a:solidFill>
                <a:latin typeface="Arial"/>
                <a:ea typeface="Arial"/>
                <a:cs typeface="Arial"/>
                <a:sym typeface="Arial"/>
              </a:rPr>
              <a:t>Convolution Neural Networks</a:t>
            </a:r>
            <a:endParaRPr sz="1400">
              <a:solidFill>
                <a:srgbClr val="FF0000"/>
              </a:solidFill>
              <a:latin typeface="Arial"/>
              <a:ea typeface="Arial"/>
              <a:cs typeface="Arial"/>
              <a:sym typeface="Arial"/>
            </a:endParaRPr>
          </a:p>
          <a:p>
            <a:pPr indent="0" lvl="0" marL="0" rtl="0" algn="l">
              <a:spcBef>
                <a:spcPts val="0"/>
              </a:spcBef>
              <a:spcAft>
                <a:spcPts val="0"/>
              </a:spcAft>
              <a:buNone/>
            </a:pPr>
            <a:r>
              <a:rPr lang="en" sz="1400">
                <a:solidFill>
                  <a:srgbClr val="FF0000"/>
                </a:solidFill>
                <a:latin typeface="Arial"/>
                <a:ea typeface="Arial"/>
                <a:cs typeface="Arial"/>
                <a:sym typeface="Arial"/>
              </a:rPr>
              <a:t>(CNNs)</a:t>
            </a:r>
            <a:endParaRPr/>
          </a:p>
        </p:txBody>
      </p:sp>
      <p:sp>
        <p:nvSpPr>
          <p:cNvPr id="393" name="Google Shape;393;p44"/>
          <p:cNvSpPr txBox="1"/>
          <p:nvPr>
            <p:ph idx="13" type="subTitle"/>
          </p:nvPr>
        </p:nvSpPr>
        <p:spPr>
          <a:xfrm>
            <a:off x="6378808" y="1946415"/>
            <a:ext cx="2595000" cy="89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0000"/>
              </a:solidFill>
              <a:latin typeface="Arial"/>
              <a:ea typeface="Arial"/>
              <a:cs typeface="Arial"/>
              <a:sym typeface="Arial"/>
            </a:endParaRPr>
          </a:p>
          <a:p>
            <a:pPr indent="0" lvl="0" marL="0" rtl="0" algn="l">
              <a:spcBef>
                <a:spcPts val="0"/>
              </a:spcBef>
              <a:spcAft>
                <a:spcPts val="0"/>
              </a:spcAft>
              <a:buNone/>
            </a:pPr>
            <a:r>
              <a:rPr lang="en" sz="1400">
                <a:solidFill>
                  <a:srgbClr val="FF0000"/>
                </a:solidFill>
                <a:latin typeface="Arial"/>
                <a:ea typeface="Arial"/>
                <a:cs typeface="Arial"/>
                <a:sym typeface="Arial"/>
              </a:rPr>
              <a:t>Generative Adversarial Networks (GANs)</a:t>
            </a:r>
            <a:endParaRPr/>
          </a:p>
        </p:txBody>
      </p:sp>
      <p:sp>
        <p:nvSpPr>
          <p:cNvPr id="394" name="Google Shape;394;p44"/>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Ok, what are the different types?</a:t>
            </a:r>
            <a:endParaRPr/>
          </a:p>
        </p:txBody>
      </p:sp>
      <p:cxnSp>
        <p:nvCxnSpPr>
          <p:cNvPr id="395" name="Google Shape;395;p44"/>
          <p:cNvCxnSpPr>
            <a:stCxn id="394" idx="2"/>
            <a:endCxn id="393" idx="0"/>
          </p:cNvCxnSpPr>
          <p:nvPr/>
        </p:nvCxnSpPr>
        <p:spPr>
          <a:xfrm flipH="1" rot="-5400000">
            <a:off x="5719625" y="-10345"/>
            <a:ext cx="809100" cy="31044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396" name="Google Shape;396;p44"/>
          <p:cNvCxnSpPr>
            <a:stCxn id="394" idx="2"/>
            <a:endCxn id="392" idx="0"/>
          </p:cNvCxnSpPr>
          <p:nvPr/>
        </p:nvCxnSpPr>
        <p:spPr>
          <a:xfrm rot="5400000">
            <a:off x="3125375" y="367205"/>
            <a:ext cx="676500" cy="2216700"/>
          </a:xfrm>
          <a:prstGeom prst="curvedConnector3">
            <a:avLst>
              <a:gd fmla="val 49999" name="adj1"/>
            </a:avLst>
          </a:prstGeom>
          <a:noFill/>
          <a:ln cap="flat" cmpd="sng" w="9525">
            <a:solidFill>
              <a:schemeClr val="dk2"/>
            </a:solidFill>
            <a:prstDash val="solid"/>
            <a:round/>
            <a:headEnd len="med" w="med" type="none"/>
            <a:tailEnd len="med" w="med" type="none"/>
          </a:ln>
        </p:spPr>
      </p:cxnSp>
      <p:cxnSp>
        <p:nvCxnSpPr>
          <p:cNvPr id="397" name="Google Shape;397;p44"/>
          <p:cNvCxnSpPr>
            <a:stCxn id="392" idx="2"/>
            <a:endCxn id="390" idx="0"/>
          </p:cNvCxnSpPr>
          <p:nvPr/>
        </p:nvCxnSpPr>
        <p:spPr>
          <a:xfrm rot="5400000">
            <a:off x="1753917" y="2521189"/>
            <a:ext cx="411300" cy="791700"/>
          </a:xfrm>
          <a:prstGeom prst="curvedConnector3">
            <a:avLst>
              <a:gd fmla="val 50016" name="adj1"/>
            </a:avLst>
          </a:prstGeom>
          <a:noFill/>
          <a:ln cap="flat" cmpd="sng" w="9525">
            <a:solidFill>
              <a:schemeClr val="dk2"/>
            </a:solidFill>
            <a:prstDash val="solid"/>
            <a:round/>
            <a:headEnd len="med" w="med" type="none"/>
            <a:tailEnd len="med" w="med" type="none"/>
          </a:ln>
        </p:spPr>
      </p:cxnSp>
      <p:cxnSp>
        <p:nvCxnSpPr>
          <p:cNvPr id="398" name="Google Shape;398;p44"/>
          <p:cNvCxnSpPr>
            <a:stCxn id="393" idx="2"/>
            <a:endCxn id="391" idx="0"/>
          </p:cNvCxnSpPr>
          <p:nvPr/>
        </p:nvCxnSpPr>
        <p:spPr>
          <a:xfrm flipH="1" rot="-5400000">
            <a:off x="7547458" y="2972865"/>
            <a:ext cx="411300" cy="153600"/>
          </a:xfrm>
          <a:prstGeom prst="curvedConnector3">
            <a:avLst>
              <a:gd fmla="val 50001" name="adj1"/>
            </a:avLst>
          </a:prstGeom>
          <a:noFill/>
          <a:ln cap="flat" cmpd="sng" w="9525">
            <a:solidFill>
              <a:schemeClr val="dk2"/>
            </a:solidFill>
            <a:prstDash val="solid"/>
            <a:round/>
            <a:headEnd len="med" w="med" type="none"/>
            <a:tailEnd len="med" w="med" type="none"/>
          </a:ln>
        </p:spPr>
      </p:cxnSp>
      <p:sp>
        <p:nvSpPr>
          <p:cNvPr id="399" name="Google Shape;399;p44"/>
          <p:cNvSpPr txBox="1"/>
          <p:nvPr>
            <p:ph idx="13" type="subTitle"/>
          </p:nvPr>
        </p:nvSpPr>
        <p:spPr>
          <a:xfrm>
            <a:off x="3598233" y="1946415"/>
            <a:ext cx="2595000" cy="8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0000"/>
                </a:solidFill>
              </a:rPr>
              <a:t>Recurrent Neural Networks</a:t>
            </a:r>
            <a:endParaRPr sz="1400">
              <a:solidFill>
                <a:srgbClr val="FF0000"/>
              </a:solidFill>
            </a:endParaRPr>
          </a:p>
          <a:p>
            <a:pPr indent="0" lvl="0" marL="0" rtl="0" algn="l">
              <a:spcBef>
                <a:spcPts val="0"/>
              </a:spcBef>
              <a:spcAft>
                <a:spcPts val="0"/>
              </a:spcAft>
              <a:buNone/>
            </a:pPr>
            <a:r>
              <a:rPr lang="en" sz="1400">
                <a:solidFill>
                  <a:srgbClr val="FF0000"/>
                </a:solidFill>
              </a:rPr>
              <a:t>(RNNs)</a:t>
            </a:r>
            <a:endParaRPr sz="1400">
              <a:solidFill>
                <a:srgbClr val="FF0000"/>
              </a:solidFill>
            </a:endParaRPr>
          </a:p>
        </p:txBody>
      </p:sp>
      <p:cxnSp>
        <p:nvCxnSpPr>
          <p:cNvPr id="400" name="Google Shape;400;p44"/>
          <p:cNvCxnSpPr>
            <a:endCxn id="399" idx="0"/>
          </p:cNvCxnSpPr>
          <p:nvPr/>
        </p:nvCxnSpPr>
        <p:spPr>
          <a:xfrm flipH="1" rot="-5400000">
            <a:off x="4345383" y="1396065"/>
            <a:ext cx="777000" cy="323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01" name="Google Shape;401;p44"/>
          <p:cNvCxnSpPr/>
          <p:nvPr/>
        </p:nvCxnSpPr>
        <p:spPr>
          <a:xfrm flipH="1" rot="-5400000">
            <a:off x="4690067" y="3049389"/>
            <a:ext cx="411300" cy="600"/>
          </a:xfrm>
          <a:prstGeom prst="curvedConnector3">
            <a:avLst>
              <a:gd fmla="val 50016" name="adj1"/>
            </a:avLst>
          </a:prstGeom>
          <a:noFill/>
          <a:ln cap="flat" cmpd="sng" w="9525">
            <a:solidFill>
              <a:schemeClr val="dk2"/>
            </a:solidFill>
            <a:prstDash val="solid"/>
            <a:round/>
            <a:headEnd len="med" w="med" type="none"/>
            <a:tailEnd len="med" w="med" type="none"/>
          </a:ln>
        </p:spPr>
      </p:cxnSp>
      <p:sp>
        <p:nvSpPr>
          <p:cNvPr id="402" name="Google Shape;402;p44"/>
          <p:cNvSpPr txBox="1"/>
          <p:nvPr/>
        </p:nvSpPr>
        <p:spPr>
          <a:xfrm>
            <a:off x="3072000" y="3292825"/>
            <a:ext cx="3000000" cy="169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200"/>
              <a:t>They </a:t>
            </a:r>
            <a:r>
              <a:rPr lang="en" sz="1200"/>
              <a:t>are identified by their feedback loops. These learning algorithms are primarily leveraged when using time-series data to make predictions about future outcomes, such as stock market predictions or sales forecasting.</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type="title"/>
          </p:nvPr>
        </p:nvSpPr>
        <p:spPr>
          <a:xfrm>
            <a:off x="681175" y="44443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Secret Sauce of Neural Networks and Deep Learning ?</a:t>
            </a:r>
            <a:endParaRPr/>
          </a:p>
        </p:txBody>
      </p:sp>
      <p:pic>
        <p:nvPicPr>
          <p:cNvPr id="408" name="Google Shape;408;p45"/>
          <p:cNvPicPr preferRelativeResize="0"/>
          <p:nvPr/>
        </p:nvPicPr>
        <p:blipFill>
          <a:blip r:embed="rId3">
            <a:alphaModFix/>
          </a:blip>
          <a:stretch>
            <a:fillRect/>
          </a:stretch>
        </p:blipFill>
        <p:spPr>
          <a:xfrm>
            <a:off x="-62475" y="-17103"/>
            <a:ext cx="9204800" cy="5177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6"/>
          <p:cNvSpPr txBox="1"/>
          <p:nvPr>
            <p:ph type="title"/>
          </p:nvPr>
        </p:nvSpPr>
        <p:spPr>
          <a:xfrm>
            <a:off x="681175" y="44443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Secret Sauce of Neural Networks and Deep Learning ?</a:t>
            </a:r>
            <a:endParaRPr/>
          </a:p>
        </p:txBody>
      </p:sp>
      <p:pic>
        <p:nvPicPr>
          <p:cNvPr id="414" name="Google Shape;414;p46"/>
          <p:cNvPicPr preferRelativeResize="0"/>
          <p:nvPr/>
        </p:nvPicPr>
        <p:blipFill>
          <a:blip r:embed="rId3">
            <a:alphaModFix/>
          </a:blip>
          <a:stretch>
            <a:fillRect/>
          </a:stretch>
        </p:blipFill>
        <p:spPr>
          <a:xfrm>
            <a:off x="1523975" y="1714505"/>
            <a:ext cx="6096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7"/>
          <p:cNvSpPr txBox="1"/>
          <p:nvPr>
            <p:ph type="title"/>
          </p:nvPr>
        </p:nvSpPr>
        <p:spPr>
          <a:xfrm>
            <a:off x="681175" y="44443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Secret Sauce of Neural Networks and Deep Learning ?</a:t>
            </a:r>
            <a:endParaRPr/>
          </a:p>
        </p:txBody>
      </p:sp>
      <p:pic>
        <p:nvPicPr>
          <p:cNvPr id="420" name="Google Shape;420;p47"/>
          <p:cNvPicPr preferRelativeResize="0"/>
          <p:nvPr/>
        </p:nvPicPr>
        <p:blipFill rotWithShape="1">
          <a:blip r:embed="rId3">
            <a:alphaModFix/>
          </a:blip>
          <a:srcRect b="6823" l="23713" r="24915" t="7236"/>
          <a:stretch/>
        </p:blipFill>
        <p:spPr>
          <a:xfrm>
            <a:off x="116825" y="1989625"/>
            <a:ext cx="3490224" cy="3037551"/>
          </a:xfrm>
          <a:prstGeom prst="rect">
            <a:avLst/>
          </a:prstGeom>
          <a:noFill/>
          <a:ln>
            <a:noFill/>
          </a:ln>
        </p:spPr>
      </p:pic>
      <p:pic>
        <p:nvPicPr>
          <p:cNvPr id="421" name="Google Shape;421;p47"/>
          <p:cNvPicPr preferRelativeResize="0"/>
          <p:nvPr/>
        </p:nvPicPr>
        <p:blipFill>
          <a:blip r:embed="rId4">
            <a:alphaModFix/>
          </a:blip>
          <a:stretch>
            <a:fillRect/>
          </a:stretch>
        </p:blipFill>
        <p:spPr>
          <a:xfrm>
            <a:off x="3779124" y="2060605"/>
            <a:ext cx="5143500" cy="289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8"/>
          <p:cNvSpPr txBox="1"/>
          <p:nvPr/>
        </p:nvSpPr>
        <p:spPr>
          <a:xfrm>
            <a:off x="418600" y="933375"/>
            <a:ext cx="8371200" cy="610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Interactive website for </a:t>
            </a:r>
            <a:r>
              <a:rPr lang="en">
                <a:solidFill>
                  <a:schemeClr val="dk1"/>
                </a:solidFill>
                <a:latin typeface="DM Sans"/>
                <a:ea typeface="DM Sans"/>
                <a:cs typeface="DM Sans"/>
                <a:sym typeface="DM Sans"/>
              </a:rPr>
              <a:t>back propagation</a:t>
            </a:r>
            <a:r>
              <a:rPr lang="en">
                <a:solidFill>
                  <a:schemeClr val="dk1"/>
                </a:solidFill>
                <a:latin typeface="DM Sans"/>
                <a:ea typeface="DM Sans"/>
                <a:cs typeface="DM Sans"/>
                <a:sym typeface="DM Sans"/>
              </a:rPr>
              <a:t> </a:t>
            </a:r>
            <a:r>
              <a:rPr lang="en">
                <a:solidFill>
                  <a:schemeClr val="dk1"/>
                </a:solidFill>
                <a:latin typeface="DM Sans"/>
                <a:ea typeface="DM Sans"/>
                <a:cs typeface="DM Sans"/>
                <a:sym typeface="DM Sans"/>
              </a:rPr>
              <a:t>explanation</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u="sng">
                <a:solidFill>
                  <a:schemeClr val="hlink"/>
                </a:solidFill>
                <a:latin typeface="DM Sans"/>
                <a:ea typeface="DM Sans"/>
                <a:cs typeface="DM Sans"/>
                <a:sym typeface="DM Sans"/>
                <a:hlinkClick r:id="rId3"/>
              </a:rPr>
              <a:t>Backprop Explainer</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p:txBody>
      </p:sp>
      <p:pic>
        <p:nvPicPr>
          <p:cNvPr id="427" name="Google Shape;427;p48"/>
          <p:cNvPicPr preferRelativeResize="0"/>
          <p:nvPr/>
        </p:nvPicPr>
        <p:blipFill>
          <a:blip r:embed="rId4">
            <a:alphaModFix/>
          </a:blip>
          <a:stretch>
            <a:fillRect/>
          </a:stretch>
        </p:blipFill>
        <p:spPr>
          <a:xfrm>
            <a:off x="67100" y="2022425"/>
            <a:ext cx="4419599" cy="2065230"/>
          </a:xfrm>
          <a:prstGeom prst="rect">
            <a:avLst/>
          </a:prstGeom>
          <a:noFill/>
          <a:ln>
            <a:noFill/>
          </a:ln>
        </p:spPr>
      </p:pic>
      <p:pic>
        <p:nvPicPr>
          <p:cNvPr id="428" name="Google Shape;428;p48"/>
          <p:cNvPicPr preferRelativeResize="0"/>
          <p:nvPr/>
        </p:nvPicPr>
        <p:blipFill>
          <a:blip r:embed="rId5">
            <a:alphaModFix/>
          </a:blip>
          <a:stretch>
            <a:fillRect/>
          </a:stretch>
        </p:blipFill>
        <p:spPr>
          <a:xfrm>
            <a:off x="4572000" y="2022425"/>
            <a:ext cx="4535745" cy="2065225"/>
          </a:xfrm>
          <a:prstGeom prst="rect">
            <a:avLst/>
          </a:prstGeom>
          <a:noFill/>
          <a:ln>
            <a:noFill/>
          </a:ln>
        </p:spPr>
      </p:pic>
      <p:sp>
        <p:nvSpPr>
          <p:cNvPr id="429" name="Google Shape;429;p48"/>
          <p:cNvSpPr txBox="1"/>
          <p:nvPr/>
        </p:nvSpPr>
        <p:spPr>
          <a:xfrm>
            <a:off x="523575" y="4279275"/>
            <a:ext cx="8233500" cy="702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Constantly re-adjusts the </a:t>
            </a:r>
            <a:r>
              <a:rPr lang="en">
                <a:solidFill>
                  <a:schemeClr val="dk1"/>
                </a:solidFill>
                <a:latin typeface="DM Sans"/>
                <a:ea typeface="DM Sans"/>
                <a:cs typeface="DM Sans"/>
                <a:sym typeface="DM Sans"/>
              </a:rPr>
              <a:t>weights</a:t>
            </a:r>
            <a:r>
              <a:rPr lang="en">
                <a:solidFill>
                  <a:schemeClr val="dk1"/>
                </a:solidFill>
                <a:latin typeface="DM Sans"/>
                <a:ea typeface="DM Sans"/>
                <a:cs typeface="DM Sans"/>
                <a:sym typeface="DM Sans"/>
              </a:rPr>
              <a:t> according to gap between expected and predicted output, eventually minimizes error and </a:t>
            </a:r>
            <a:r>
              <a:rPr lang="en">
                <a:solidFill>
                  <a:srgbClr val="FF0000"/>
                </a:solidFill>
                <a:latin typeface="DM Sans"/>
                <a:ea typeface="DM Sans"/>
                <a:cs typeface="DM Sans"/>
                <a:sym typeface="DM Sans"/>
              </a:rPr>
              <a:t>converges!</a:t>
            </a:r>
            <a:endParaRPr>
              <a:solidFill>
                <a:srgbClr val="FF0000"/>
              </a:solidFill>
              <a:latin typeface="DM Sans"/>
              <a:ea typeface="DM Sans"/>
              <a:cs typeface="DM Sans"/>
              <a:sym typeface="DM Sans"/>
            </a:endParaRPr>
          </a:p>
        </p:txBody>
      </p:sp>
      <p:sp>
        <p:nvSpPr>
          <p:cNvPr id="430" name="Google Shape;430;p48"/>
          <p:cNvSpPr/>
          <p:nvPr/>
        </p:nvSpPr>
        <p:spPr>
          <a:xfrm>
            <a:off x="4204075" y="2357025"/>
            <a:ext cx="4808921" cy="2415775"/>
          </a:xfrm>
          <a:custGeom>
            <a:rect b="b" l="l" r="r" t="t"/>
            <a:pathLst>
              <a:path extrusionOk="0" h="96631" w="201168">
                <a:moveTo>
                  <a:pt x="177660" y="0"/>
                </a:moveTo>
                <a:cubicBezTo>
                  <a:pt x="179760" y="14433"/>
                  <a:pt x="219867" y="70635"/>
                  <a:pt x="190257" y="86599"/>
                </a:cubicBezTo>
                <a:cubicBezTo>
                  <a:pt x="160647" y="102563"/>
                  <a:pt x="31710" y="94253"/>
                  <a:pt x="0" y="95784"/>
                </a:cubicBezTo>
              </a:path>
            </a:pathLst>
          </a:custGeom>
          <a:noFill/>
          <a:ln cap="flat" cmpd="sng" w="19050">
            <a:solidFill>
              <a:schemeClr val="dk2"/>
            </a:solidFill>
            <a:prstDash val="solid"/>
            <a:round/>
            <a:headEnd len="med" w="med" type="triangle"/>
            <a:tailEnd len="med" w="med" type="none"/>
          </a:ln>
        </p:spPr>
      </p:sp>
      <p:sp>
        <p:nvSpPr>
          <p:cNvPr id="431" name="Google Shape;431;p48"/>
          <p:cNvSpPr/>
          <p:nvPr/>
        </p:nvSpPr>
        <p:spPr>
          <a:xfrm>
            <a:off x="3902300" y="2377450"/>
            <a:ext cx="791900" cy="2374925"/>
          </a:xfrm>
          <a:custGeom>
            <a:rect b="b" l="l" r="r" t="t"/>
            <a:pathLst>
              <a:path extrusionOk="0" h="94997" w="31676">
                <a:moveTo>
                  <a:pt x="0" y="0"/>
                </a:moveTo>
                <a:cubicBezTo>
                  <a:pt x="5249" y="8616"/>
                  <a:pt x="29392" y="35864"/>
                  <a:pt x="31491" y="51697"/>
                </a:cubicBezTo>
                <a:cubicBezTo>
                  <a:pt x="33590" y="67530"/>
                  <a:pt x="15745" y="87780"/>
                  <a:pt x="12596" y="94997"/>
                </a:cubicBezTo>
              </a:path>
            </a:pathLst>
          </a:custGeom>
          <a:noFill/>
          <a:ln cap="flat" cmpd="sng" w="19050">
            <a:solidFill>
              <a:schemeClr val="dk2"/>
            </a:solidFill>
            <a:prstDash val="solid"/>
            <a:round/>
            <a:headEnd len="med" w="med" type="triangle"/>
            <a:tailEnd len="med" w="med" type="non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9"/>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Convolution Neural Networks (CNNs)</a:t>
            </a:r>
            <a:endParaRPr/>
          </a:p>
        </p:txBody>
      </p:sp>
      <p:pic>
        <p:nvPicPr>
          <p:cNvPr id="437" name="Google Shape;437;p49"/>
          <p:cNvPicPr preferRelativeResize="0"/>
          <p:nvPr/>
        </p:nvPicPr>
        <p:blipFill>
          <a:blip r:embed="rId3">
            <a:alphaModFix/>
          </a:blip>
          <a:stretch>
            <a:fillRect/>
          </a:stretch>
        </p:blipFill>
        <p:spPr>
          <a:xfrm>
            <a:off x="1644688" y="1281930"/>
            <a:ext cx="5854579" cy="37013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0"/>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Convolution Neural Networks (CNNs):</a:t>
            </a:r>
            <a:endParaRPr sz="2400"/>
          </a:p>
          <a:p>
            <a:pPr indent="0" lvl="0" marL="0" rtl="0" algn="ctr">
              <a:spcBef>
                <a:spcPts val="0"/>
              </a:spcBef>
              <a:spcAft>
                <a:spcPts val="0"/>
              </a:spcAft>
              <a:buNone/>
            </a:pPr>
            <a:r>
              <a:rPr lang="en" sz="2400"/>
              <a:t>What are they and why are they used?</a:t>
            </a:r>
            <a:endParaRPr sz="2400"/>
          </a:p>
        </p:txBody>
      </p:sp>
      <p:sp>
        <p:nvSpPr>
          <p:cNvPr id="443" name="Google Shape;443;p50"/>
          <p:cNvSpPr txBox="1"/>
          <p:nvPr/>
        </p:nvSpPr>
        <p:spPr>
          <a:xfrm>
            <a:off x="326700" y="1607525"/>
            <a:ext cx="8597400" cy="3369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Convolutional neural networks use three-dimensional data to for image classification and object recognition tasks.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44" name="Google Shape;444;p50"/>
          <p:cNvPicPr preferRelativeResize="0"/>
          <p:nvPr/>
        </p:nvPicPr>
        <p:blipFill>
          <a:blip r:embed="rId3">
            <a:alphaModFix/>
          </a:blip>
          <a:stretch>
            <a:fillRect/>
          </a:stretch>
        </p:blipFill>
        <p:spPr>
          <a:xfrm>
            <a:off x="0" y="2176264"/>
            <a:ext cx="9143998" cy="2893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ph type="ctrTitle"/>
          </p:nvPr>
        </p:nvSpPr>
        <p:spPr>
          <a:xfrm>
            <a:off x="916350" y="1427500"/>
            <a:ext cx="7311300" cy="16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SIG AI</a:t>
            </a:r>
            <a:endParaRPr/>
          </a:p>
        </p:txBody>
      </p:sp>
      <p:sp>
        <p:nvSpPr>
          <p:cNvPr id="315" name="Google Shape;315;p33"/>
          <p:cNvSpPr txBox="1"/>
          <p:nvPr>
            <p:ph idx="1" type="subTitle"/>
          </p:nvPr>
        </p:nvSpPr>
        <p:spPr>
          <a:xfrm>
            <a:off x="916350" y="3228800"/>
            <a:ext cx="73113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Meeting 4: 04/18/24</a:t>
            </a:r>
            <a:endParaRPr/>
          </a:p>
        </p:txBody>
      </p:sp>
      <p:sp>
        <p:nvSpPr>
          <p:cNvPr id="316" name="Google Shape;316;p33"/>
          <p:cNvSpPr txBox="1"/>
          <p:nvPr>
            <p:ph idx="1" type="subTitle"/>
          </p:nvPr>
        </p:nvSpPr>
        <p:spPr>
          <a:xfrm>
            <a:off x="3788550" y="1783225"/>
            <a:ext cx="15669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&lt;welcome to&gt;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Convolution Neural Networks (CNNs):</a:t>
            </a:r>
            <a:endParaRPr sz="2400"/>
          </a:p>
        </p:txBody>
      </p:sp>
      <p:pic>
        <p:nvPicPr>
          <p:cNvPr id="450" name="Google Shape;450;p51"/>
          <p:cNvPicPr preferRelativeResize="0"/>
          <p:nvPr/>
        </p:nvPicPr>
        <p:blipFill>
          <a:blip r:embed="rId3">
            <a:alphaModFix/>
          </a:blip>
          <a:stretch>
            <a:fillRect/>
          </a:stretch>
        </p:blipFill>
        <p:spPr>
          <a:xfrm>
            <a:off x="57713" y="1352905"/>
            <a:ext cx="7013170" cy="3701395"/>
          </a:xfrm>
          <a:prstGeom prst="rect">
            <a:avLst/>
          </a:prstGeom>
          <a:noFill/>
          <a:ln>
            <a:noFill/>
          </a:ln>
        </p:spPr>
      </p:pic>
      <p:sp>
        <p:nvSpPr>
          <p:cNvPr id="451" name="Google Shape;451;p51"/>
          <p:cNvSpPr txBox="1"/>
          <p:nvPr/>
        </p:nvSpPr>
        <p:spPr>
          <a:xfrm>
            <a:off x="7189125" y="1359800"/>
            <a:ext cx="1863300" cy="3667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Output Layer</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Fully Connected 2</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Fully Connected</a:t>
            </a:r>
            <a:r>
              <a:rPr lang="en">
                <a:solidFill>
                  <a:schemeClr val="dk1"/>
                </a:solidFill>
                <a:latin typeface="DM Sans"/>
                <a:ea typeface="DM Sans"/>
                <a:cs typeface="DM Sans"/>
                <a:sym typeface="DM Sans"/>
              </a:rPr>
              <a:t> 1</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Downsampling 2</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CNN 2</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Downsampling 1</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CNN 1</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Input Layer</a:t>
            </a:r>
            <a:endParaRPr>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2"/>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CNNs: Input Layer</a:t>
            </a:r>
            <a:endParaRPr sz="2400"/>
          </a:p>
        </p:txBody>
      </p:sp>
      <p:pic>
        <p:nvPicPr>
          <p:cNvPr id="457" name="Google Shape;457;p52"/>
          <p:cNvPicPr preferRelativeResize="0"/>
          <p:nvPr/>
        </p:nvPicPr>
        <p:blipFill>
          <a:blip r:embed="rId3">
            <a:alphaModFix/>
          </a:blip>
          <a:stretch>
            <a:fillRect/>
          </a:stretch>
        </p:blipFill>
        <p:spPr>
          <a:xfrm>
            <a:off x="152400" y="1289705"/>
            <a:ext cx="8797880" cy="37013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CNNs: Convolution Layer</a:t>
            </a:r>
            <a:endParaRPr sz="2400"/>
          </a:p>
        </p:txBody>
      </p:sp>
      <p:pic>
        <p:nvPicPr>
          <p:cNvPr id="463" name="Google Shape;463;p53"/>
          <p:cNvPicPr preferRelativeResize="0"/>
          <p:nvPr/>
        </p:nvPicPr>
        <p:blipFill>
          <a:blip r:embed="rId3">
            <a:alphaModFix/>
          </a:blip>
          <a:stretch>
            <a:fillRect/>
          </a:stretch>
        </p:blipFill>
        <p:spPr>
          <a:xfrm>
            <a:off x="132725" y="1302805"/>
            <a:ext cx="3694590" cy="3701394"/>
          </a:xfrm>
          <a:prstGeom prst="rect">
            <a:avLst/>
          </a:prstGeom>
          <a:noFill/>
          <a:ln>
            <a:noFill/>
          </a:ln>
        </p:spPr>
      </p:pic>
      <p:sp>
        <p:nvSpPr>
          <p:cNvPr id="464" name="Google Shape;464;p53"/>
          <p:cNvSpPr txBox="1"/>
          <p:nvPr/>
        </p:nvSpPr>
        <p:spPr>
          <a:xfrm>
            <a:off x="3827325" y="1246500"/>
            <a:ext cx="5166000" cy="3701400"/>
          </a:xfrm>
          <a:prstGeom prst="rect">
            <a:avLst/>
          </a:prstGeom>
          <a:noFill/>
          <a:ln>
            <a:noFill/>
          </a:ln>
        </p:spPr>
        <p:txBody>
          <a:bodyPr anchorCtr="0" anchor="t" bIns="91425" lIns="91425" spcFirstLastPara="1" rIns="91425" wrap="square" tIns="91425">
            <a:normAutofit/>
          </a:bodyPr>
          <a:lstStyle/>
          <a:p>
            <a:pPr indent="-304482" lvl="0" marL="457200" rtl="0" algn="l">
              <a:lnSpc>
                <a:spcPct val="80000"/>
              </a:lnSpc>
              <a:spcBef>
                <a:spcPts val="0"/>
              </a:spcBef>
              <a:spcAft>
                <a:spcPts val="0"/>
              </a:spcAft>
              <a:buSzPts val="1195"/>
              <a:buChar char="●"/>
            </a:pPr>
            <a:r>
              <a:rPr lang="en" sz="1195"/>
              <a:t>This layer performs a dot product between two matrices, where one matrix is the set of learnable parameters otherwise known as a kernel, and the other matrix is the restricted portion of the receptive field.</a:t>
            </a:r>
            <a:endParaRPr sz="1195"/>
          </a:p>
          <a:p>
            <a:pPr indent="-304482" lvl="0" marL="457200" rtl="0" algn="l">
              <a:lnSpc>
                <a:spcPct val="80000"/>
              </a:lnSpc>
              <a:spcBef>
                <a:spcPts val="0"/>
              </a:spcBef>
              <a:spcAft>
                <a:spcPts val="0"/>
              </a:spcAft>
              <a:buSzPts val="1195"/>
              <a:buChar char="●"/>
            </a:pPr>
            <a:r>
              <a:rPr lang="en" sz="1195"/>
              <a:t>As the name suggests, the main mathematical task performed is called convolution, which is the application of a sliding window function to a matrix of pixels representing an image. The sliding function applied to the matrix is called kernel or filter, and both can be used interchangeably.</a:t>
            </a:r>
            <a:endParaRPr sz="1195"/>
          </a:p>
          <a:p>
            <a:pPr indent="-304482" lvl="0" marL="457200" rtl="0" algn="l">
              <a:lnSpc>
                <a:spcPct val="80000"/>
              </a:lnSpc>
              <a:spcBef>
                <a:spcPts val="0"/>
              </a:spcBef>
              <a:spcAft>
                <a:spcPts val="0"/>
              </a:spcAft>
              <a:buSzPts val="1195"/>
              <a:buChar char="●"/>
            </a:pPr>
            <a:r>
              <a:rPr lang="en" sz="1195"/>
              <a:t>In the convolution layer, several filters of equal size are applied, and each filter is used to recognize a specific pattern from the image, such as the curving of the digits, the edges, the whole shape of the digits, and more.</a:t>
            </a:r>
            <a:endParaRPr sz="1195"/>
          </a:p>
          <a:p>
            <a:pPr indent="-304482" lvl="0" marL="457200" rtl="0" algn="l">
              <a:lnSpc>
                <a:spcPct val="80000"/>
              </a:lnSpc>
              <a:spcBef>
                <a:spcPts val="0"/>
              </a:spcBef>
              <a:spcAft>
                <a:spcPts val="0"/>
              </a:spcAft>
              <a:buSzPts val="1195"/>
              <a:buChar char="●"/>
            </a:pPr>
            <a:r>
              <a:rPr lang="en" sz="1195"/>
              <a:t>Put simply, in the convolution layer, we use small grids (called filters or kernels) that move over the image. </a:t>
            </a:r>
            <a:endParaRPr sz="1195"/>
          </a:p>
          <a:p>
            <a:pPr indent="-304482" lvl="0" marL="457200" rtl="0" algn="l">
              <a:lnSpc>
                <a:spcPct val="80000"/>
              </a:lnSpc>
              <a:spcBef>
                <a:spcPts val="0"/>
              </a:spcBef>
              <a:spcAft>
                <a:spcPts val="0"/>
              </a:spcAft>
              <a:buSzPts val="1195"/>
              <a:buChar char="●"/>
            </a:pPr>
            <a:r>
              <a:rPr lang="en" sz="1195"/>
              <a:t>Each small grid is like a mini magnifying glass that looks for specific patterns in the photo, like lines, curves, or shapes. As it moves across the photo, it creates a new grid that highlights where it found these patterns.</a:t>
            </a:r>
            <a:endParaRPr sz="1195"/>
          </a:p>
          <a:p>
            <a:pPr indent="-304482" lvl="0" marL="457200" rtl="0" algn="l">
              <a:lnSpc>
                <a:spcPct val="80000"/>
              </a:lnSpc>
              <a:spcBef>
                <a:spcPts val="0"/>
              </a:spcBef>
              <a:spcAft>
                <a:spcPts val="0"/>
              </a:spcAft>
              <a:buSzPts val="1195"/>
              <a:buChar char="●"/>
            </a:pPr>
            <a:r>
              <a:rPr b="1" lang="en" sz="1195"/>
              <a:t>Size of the ‘image’ is bound to reduce post convolution layer!</a:t>
            </a:r>
            <a:endParaRPr b="1" sz="1195"/>
          </a:p>
          <a:p>
            <a:pPr indent="0" lvl="0" marL="0" rtl="0" algn="l">
              <a:lnSpc>
                <a:spcPct val="80000"/>
              </a:lnSpc>
              <a:spcBef>
                <a:spcPts val="0"/>
              </a:spcBef>
              <a:spcAft>
                <a:spcPts val="0"/>
              </a:spcAft>
              <a:buSzPts val="1018"/>
              <a:buNone/>
            </a:pPr>
            <a:r>
              <a:t/>
            </a:r>
            <a:endParaRPr sz="1195"/>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CNNs: Convolution Layer: Matrix Multiplication</a:t>
            </a:r>
            <a:endParaRPr sz="2400"/>
          </a:p>
        </p:txBody>
      </p:sp>
      <p:pic>
        <p:nvPicPr>
          <p:cNvPr id="470" name="Google Shape;470;p54"/>
          <p:cNvPicPr preferRelativeResize="0"/>
          <p:nvPr/>
        </p:nvPicPr>
        <p:blipFill>
          <a:blip r:embed="rId3">
            <a:alphaModFix/>
          </a:blip>
          <a:stretch>
            <a:fillRect/>
          </a:stretch>
        </p:blipFill>
        <p:spPr>
          <a:xfrm>
            <a:off x="1020800" y="1137299"/>
            <a:ext cx="7102350" cy="3782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CNNs: Convolution Layer: Building a feature map</a:t>
            </a:r>
            <a:endParaRPr sz="2400"/>
          </a:p>
        </p:txBody>
      </p:sp>
      <p:pic>
        <p:nvPicPr>
          <p:cNvPr id="476" name="Google Shape;476;p55"/>
          <p:cNvPicPr preferRelativeResize="0"/>
          <p:nvPr/>
        </p:nvPicPr>
        <p:blipFill>
          <a:blip r:embed="rId3">
            <a:alphaModFix/>
          </a:blip>
          <a:stretch>
            <a:fillRect/>
          </a:stretch>
        </p:blipFill>
        <p:spPr>
          <a:xfrm>
            <a:off x="1281875" y="1264855"/>
            <a:ext cx="6580258" cy="3701395"/>
          </a:xfrm>
          <a:prstGeom prst="rect">
            <a:avLst/>
          </a:prstGeom>
          <a:noFill/>
          <a:ln>
            <a:noFill/>
          </a:ln>
        </p:spPr>
      </p:pic>
      <p:sp>
        <p:nvSpPr>
          <p:cNvPr id="477" name="Google Shape;477;p55"/>
          <p:cNvSpPr txBox="1"/>
          <p:nvPr/>
        </p:nvSpPr>
        <p:spPr>
          <a:xfrm>
            <a:off x="2281775" y="4032025"/>
            <a:ext cx="1538400" cy="480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Input</a:t>
            </a:r>
            <a:endParaRPr>
              <a:solidFill>
                <a:schemeClr val="dk1"/>
              </a:solidFill>
              <a:latin typeface="DM Sans"/>
              <a:ea typeface="DM Sans"/>
              <a:cs typeface="DM Sans"/>
              <a:sym typeface="DM Sans"/>
            </a:endParaRPr>
          </a:p>
        </p:txBody>
      </p:sp>
      <p:sp>
        <p:nvSpPr>
          <p:cNvPr id="478" name="Google Shape;478;p55"/>
          <p:cNvSpPr txBox="1"/>
          <p:nvPr/>
        </p:nvSpPr>
        <p:spPr>
          <a:xfrm>
            <a:off x="3936350" y="3984125"/>
            <a:ext cx="1538400" cy="480600"/>
          </a:xfrm>
          <a:prstGeom prst="rect">
            <a:avLst/>
          </a:prstGeom>
          <a:noFill/>
          <a:ln>
            <a:noFill/>
          </a:ln>
        </p:spPr>
        <p:txBody>
          <a:bodyPr anchorCtr="0" anchor="ctr" bIns="91425" lIns="91425" spcFirstLastPara="1" rIns="91425" wrap="square" tIns="91425">
            <a:normAutofit/>
          </a:bodyPr>
          <a:lstStyle/>
          <a:p>
            <a:pPr indent="0" lvl="0" marL="0" rtl="0" algn="ctr">
              <a:lnSpc>
                <a:spcPct val="80000"/>
              </a:lnSpc>
              <a:spcBef>
                <a:spcPts val="0"/>
              </a:spcBef>
              <a:spcAft>
                <a:spcPts val="0"/>
              </a:spcAft>
              <a:buSzPts val="935"/>
              <a:buNone/>
            </a:pPr>
            <a:r>
              <a:rPr lang="en" sz="989">
                <a:solidFill>
                  <a:schemeClr val="dk1"/>
                </a:solidFill>
                <a:latin typeface="DM Sans"/>
                <a:ea typeface="DM Sans"/>
                <a:cs typeface="DM Sans"/>
                <a:sym typeface="DM Sans"/>
              </a:rPr>
              <a:t>Kernel/Filter/Grandma</a:t>
            </a:r>
            <a:endParaRPr sz="989">
              <a:solidFill>
                <a:schemeClr val="dk1"/>
              </a:solidFill>
              <a:latin typeface="DM Sans"/>
              <a:ea typeface="DM Sans"/>
              <a:cs typeface="DM Sans"/>
              <a:sym typeface="DM Sans"/>
            </a:endParaRPr>
          </a:p>
        </p:txBody>
      </p:sp>
      <p:sp>
        <p:nvSpPr>
          <p:cNvPr id="479" name="Google Shape;479;p55"/>
          <p:cNvSpPr txBox="1"/>
          <p:nvPr/>
        </p:nvSpPr>
        <p:spPr>
          <a:xfrm>
            <a:off x="5590925" y="4032025"/>
            <a:ext cx="2271300" cy="480600"/>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0"/>
              </a:spcAft>
              <a:buSzPts val="935"/>
              <a:buNone/>
            </a:pPr>
            <a:r>
              <a:rPr lang="en" sz="989">
                <a:solidFill>
                  <a:schemeClr val="dk1"/>
                </a:solidFill>
                <a:latin typeface="DM Sans"/>
                <a:ea typeface="DM Sans"/>
                <a:cs typeface="DM Sans"/>
                <a:sym typeface="DM Sans"/>
              </a:rPr>
              <a:t>Feature Map/Result of grandma’s nagging/Convoluted Matrice</a:t>
            </a:r>
            <a:endParaRPr sz="989">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CNNs: Convolution Layer: Kernel Manipulation</a:t>
            </a:r>
            <a:endParaRPr sz="2400"/>
          </a:p>
        </p:txBody>
      </p:sp>
      <p:pic>
        <p:nvPicPr>
          <p:cNvPr id="485" name="Google Shape;485;p56"/>
          <p:cNvPicPr preferRelativeResize="0"/>
          <p:nvPr/>
        </p:nvPicPr>
        <p:blipFill>
          <a:blip r:embed="rId3">
            <a:alphaModFix/>
          </a:blip>
          <a:stretch>
            <a:fillRect/>
          </a:stretch>
        </p:blipFill>
        <p:spPr>
          <a:xfrm>
            <a:off x="-235262" y="1217599"/>
            <a:ext cx="6393776" cy="4248501"/>
          </a:xfrm>
          <a:prstGeom prst="rect">
            <a:avLst/>
          </a:prstGeom>
          <a:noFill/>
          <a:ln>
            <a:noFill/>
          </a:ln>
        </p:spPr>
      </p:pic>
      <p:pic>
        <p:nvPicPr>
          <p:cNvPr id="486" name="Google Shape;486;p56"/>
          <p:cNvPicPr preferRelativeResize="0"/>
          <p:nvPr/>
        </p:nvPicPr>
        <p:blipFill>
          <a:blip r:embed="rId4">
            <a:alphaModFix/>
          </a:blip>
          <a:stretch>
            <a:fillRect/>
          </a:stretch>
        </p:blipFill>
        <p:spPr>
          <a:xfrm>
            <a:off x="6310913" y="1730355"/>
            <a:ext cx="2680687" cy="2770794"/>
          </a:xfrm>
          <a:prstGeom prst="rect">
            <a:avLst/>
          </a:prstGeom>
          <a:noFill/>
          <a:ln>
            <a:noFill/>
          </a:ln>
        </p:spPr>
      </p:pic>
      <p:sp>
        <p:nvSpPr>
          <p:cNvPr id="487" name="Google Shape;487;p56"/>
          <p:cNvSpPr txBox="1"/>
          <p:nvPr/>
        </p:nvSpPr>
        <p:spPr>
          <a:xfrm>
            <a:off x="6335326" y="4552775"/>
            <a:ext cx="2876700" cy="40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b="1" lang="en" sz="1352"/>
              <a:t>QUESTION: would you pad the input image or output image?</a:t>
            </a:r>
            <a:endParaRPr b="1" sz="1585">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CNNs: Downsampling/Pooling Layer</a:t>
            </a:r>
            <a:endParaRPr sz="2400"/>
          </a:p>
        </p:txBody>
      </p:sp>
      <p:sp>
        <p:nvSpPr>
          <p:cNvPr id="493" name="Google Shape;493;p57"/>
          <p:cNvSpPr txBox="1"/>
          <p:nvPr/>
        </p:nvSpPr>
        <p:spPr>
          <a:xfrm>
            <a:off x="5039350" y="1369825"/>
            <a:ext cx="3948300" cy="3591600"/>
          </a:xfrm>
          <a:prstGeom prst="rect">
            <a:avLst/>
          </a:prstGeom>
          <a:noFill/>
          <a:ln>
            <a:noFill/>
          </a:ln>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a:t>Though machines are exceptionally fast, it will take quite some time to process these humongous number of pixel values.</a:t>
            </a:r>
            <a:endParaRPr/>
          </a:p>
          <a:p>
            <a:pPr indent="-317500" lvl="0" marL="457200" rtl="0" algn="l">
              <a:spcBef>
                <a:spcPts val="0"/>
              </a:spcBef>
              <a:spcAft>
                <a:spcPts val="0"/>
              </a:spcAft>
              <a:buSzPts val="1400"/>
              <a:buChar char="●"/>
            </a:pPr>
            <a:r>
              <a:rPr lang="en"/>
              <a:t>One basic instinct would be to select a dominant value among the group. </a:t>
            </a:r>
            <a:endParaRPr/>
          </a:p>
          <a:p>
            <a:pPr indent="-317500" lvl="0" marL="457200" rtl="0" algn="l">
              <a:spcBef>
                <a:spcPts val="0"/>
              </a:spcBef>
              <a:spcAft>
                <a:spcPts val="0"/>
              </a:spcAft>
              <a:buSzPts val="1400"/>
              <a:buChar char="●"/>
            </a:pPr>
            <a:r>
              <a:rPr lang="en"/>
              <a:t>This is achieved by the machines using an operation called Pooling.</a:t>
            </a:r>
            <a:endParaRPr/>
          </a:p>
          <a:p>
            <a:pPr indent="-317500" lvl="0" marL="457200" rtl="0" algn="l">
              <a:spcBef>
                <a:spcPts val="0"/>
              </a:spcBef>
              <a:spcAft>
                <a:spcPts val="0"/>
              </a:spcAft>
              <a:buSzPts val="1400"/>
              <a:buChar char="●"/>
            </a:pPr>
            <a:r>
              <a:rPr lang="en"/>
              <a:t>The main motive for having the Pooling layer is for </a:t>
            </a:r>
            <a:r>
              <a:rPr b="1" lang="en"/>
              <a:t>dimensionality reduction</a:t>
            </a:r>
            <a:endParaRPr b="1"/>
          </a:p>
          <a:p>
            <a:pPr indent="-317500" lvl="0" marL="457200" rtl="0" algn="l">
              <a:spcBef>
                <a:spcPts val="0"/>
              </a:spcBef>
              <a:spcAft>
                <a:spcPts val="0"/>
              </a:spcAft>
              <a:buSzPts val="1400"/>
              <a:buChar char="●"/>
            </a:pPr>
            <a:r>
              <a:rPr lang="en"/>
              <a:t>The most common aggregation functions that can be applied are:</a:t>
            </a:r>
            <a:endParaRPr/>
          </a:p>
          <a:p>
            <a:pPr indent="-317500" lvl="0" marL="914400" rtl="0" algn="l">
              <a:spcBef>
                <a:spcPts val="0"/>
              </a:spcBef>
              <a:spcAft>
                <a:spcPts val="0"/>
              </a:spcAft>
              <a:buSzPts val="1400"/>
              <a:buChar char="●"/>
            </a:pPr>
            <a:r>
              <a:rPr lang="en"/>
              <a:t>Max pooling, which is the maximum value of the feature map</a:t>
            </a:r>
            <a:endParaRPr/>
          </a:p>
          <a:p>
            <a:pPr indent="-317500" lvl="0" marL="914400" rtl="0" algn="l">
              <a:spcBef>
                <a:spcPts val="0"/>
              </a:spcBef>
              <a:spcAft>
                <a:spcPts val="0"/>
              </a:spcAft>
              <a:buSzPts val="1400"/>
              <a:buChar char="●"/>
            </a:pPr>
            <a:r>
              <a:rPr lang="en"/>
              <a:t>Sum pooling corresponds to the sum of all the values of the feature map</a:t>
            </a:r>
            <a:endParaRPr/>
          </a:p>
          <a:p>
            <a:pPr indent="-317500" lvl="0" marL="914400" rtl="0" algn="l">
              <a:spcBef>
                <a:spcPts val="0"/>
              </a:spcBef>
              <a:spcAft>
                <a:spcPts val="0"/>
              </a:spcAft>
              <a:buSzPts val="1400"/>
              <a:buChar char="●"/>
            </a:pPr>
            <a:r>
              <a:rPr lang="en"/>
              <a:t>Average pooling is the average of all the values.</a:t>
            </a:r>
            <a:endParaRPr/>
          </a:p>
        </p:txBody>
      </p:sp>
      <p:pic>
        <p:nvPicPr>
          <p:cNvPr id="494" name="Google Shape;494;p57"/>
          <p:cNvPicPr preferRelativeResize="0"/>
          <p:nvPr/>
        </p:nvPicPr>
        <p:blipFill>
          <a:blip r:embed="rId3">
            <a:alphaModFix/>
          </a:blip>
          <a:stretch>
            <a:fillRect/>
          </a:stretch>
        </p:blipFill>
        <p:spPr>
          <a:xfrm>
            <a:off x="240525" y="1337780"/>
            <a:ext cx="4734549" cy="35867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8"/>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CNNs: Downsampling/Pooling Layer</a:t>
            </a:r>
            <a:endParaRPr sz="2400"/>
          </a:p>
        </p:txBody>
      </p:sp>
      <p:pic>
        <p:nvPicPr>
          <p:cNvPr id="500" name="Google Shape;500;p58"/>
          <p:cNvPicPr preferRelativeResize="0"/>
          <p:nvPr/>
        </p:nvPicPr>
        <p:blipFill>
          <a:blip r:embed="rId3">
            <a:alphaModFix/>
          </a:blip>
          <a:stretch>
            <a:fillRect/>
          </a:stretch>
        </p:blipFill>
        <p:spPr>
          <a:xfrm>
            <a:off x="460138" y="1578124"/>
            <a:ext cx="8223725" cy="3158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9"/>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CNNs: Fully Connected Layer</a:t>
            </a:r>
            <a:endParaRPr sz="2400"/>
          </a:p>
        </p:txBody>
      </p:sp>
      <p:sp>
        <p:nvSpPr>
          <p:cNvPr id="506" name="Google Shape;506;p59"/>
          <p:cNvSpPr txBox="1"/>
          <p:nvPr/>
        </p:nvSpPr>
        <p:spPr>
          <a:xfrm>
            <a:off x="4877675" y="1137300"/>
            <a:ext cx="4266300" cy="4006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These layers are in the last layer of the convolutional neural network, and their inputs correspond to the flattened one-dimensional matrix generated by the last pooling layer. </a:t>
            </a:r>
            <a:endParaRPr sz="1200"/>
          </a:p>
          <a:p>
            <a:pPr indent="-304800" lvl="0" marL="457200" rtl="0" algn="l">
              <a:spcBef>
                <a:spcPts val="0"/>
              </a:spcBef>
              <a:spcAft>
                <a:spcPts val="0"/>
              </a:spcAft>
              <a:buSzPts val="1200"/>
              <a:buChar char="●"/>
            </a:pPr>
            <a:r>
              <a:rPr lang="en" sz="1200"/>
              <a:t>ReLU activations functions are applied to them for non-linearity.</a:t>
            </a:r>
            <a:endParaRPr sz="1200"/>
          </a:p>
          <a:p>
            <a:pPr indent="-304800" lvl="0" marL="457200" rtl="0" algn="l">
              <a:spcBef>
                <a:spcPts val="0"/>
              </a:spcBef>
              <a:spcAft>
                <a:spcPts val="0"/>
              </a:spcAft>
              <a:buSzPts val="1200"/>
              <a:buChar char="●"/>
            </a:pPr>
            <a:r>
              <a:rPr lang="en" sz="1200"/>
              <a:t>They are used to flatten the 2D spatial structure of the data into a 1D vector and process this data for tasks like classification.</a:t>
            </a:r>
            <a:endParaRPr sz="1200"/>
          </a:p>
          <a:p>
            <a:pPr indent="-304800" lvl="0" marL="457200" rtl="0" algn="l">
              <a:spcBef>
                <a:spcPts val="0"/>
              </a:spcBef>
              <a:spcAft>
                <a:spcPts val="0"/>
              </a:spcAft>
              <a:buSzPts val="1200"/>
              <a:buChar char="●"/>
            </a:pPr>
            <a:r>
              <a:rPr lang="en" sz="1200"/>
              <a:t>The weights and biases in FC layers are learned during the training process, making them adapt to the specific problem at hand.</a:t>
            </a:r>
            <a:endParaRPr sz="1200"/>
          </a:p>
          <a:p>
            <a:pPr indent="-304800" lvl="0" marL="457200" rtl="0" algn="l">
              <a:spcBef>
                <a:spcPts val="0"/>
              </a:spcBef>
              <a:spcAft>
                <a:spcPts val="0"/>
              </a:spcAft>
              <a:buSzPts val="1200"/>
              <a:buChar char="●"/>
            </a:pPr>
            <a:r>
              <a:rPr lang="en" sz="1200"/>
              <a:t>The number of neurons in the final FC layer usually matches the number of output classes in a classification problem.</a:t>
            </a:r>
            <a:endParaRPr sz="1200"/>
          </a:p>
          <a:p>
            <a:pPr indent="-304800" lvl="0" marL="457200" rtl="0" algn="l">
              <a:spcBef>
                <a:spcPts val="0"/>
              </a:spcBef>
              <a:spcAft>
                <a:spcPts val="0"/>
              </a:spcAft>
              <a:buSzPts val="1200"/>
              <a:buChar char="●"/>
            </a:pPr>
            <a:r>
              <a:rPr lang="en" sz="1200"/>
              <a:t>Full connectivity with all neurons in the preceding and succeeding layer</a:t>
            </a:r>
            <a:endParaRPr sz="1200"/>
          </a:p>
          <a:p>
            <a:pPr indent="-304800" lvl="0" marL="457200" rtl="0" algn="l">
              <a:spcBef>
                <a:spcPts val="0"/>
              </a:spcBef>
              <a:spcAft>
                <a:spcPts val="0"/>
              </a:spcAft>
              <a:buSzPts val="1200"/>
              <a:buChar char="●"/>
            </a:pPr>
            <a:r>
              <a:rPr lang="en" sz="1200"/>
              <a:t>In this stage, the classification process begins to take place. The reason two layers are connected is that two fully connected layers will perform better than a single connected layer.</a:t>
            </a:r>
            <a:endParaRPr sz="1200"/>
          </a:p>
        </p:txBody>
      </p:sp>
      <p:pic>
        <p:nvPicPr>
          <p:cNvPr id="507" name="Google Shape;507;p59"/>
          <p:cNvPicPr preferRelativeResize="0"/>
          <p:nvPr/>
        </p:nvPicPr>
        <p:blipFill>
          <a:blip r:embed="rId3">
            <a:alphaModFix/>
          </a:blip>
          <a:stretch>
            <a:fillRect/>
          </a:stretch>
        </p:blipFill>
        <p:spPr>
          <a:xfrm>
            <a:off x="56275" y="1826475"/>
            <a:ext cx="4821400" cy="2575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60"/>
          <p:cNvPicPr preferRelativeResize="0"/>
          <p:nvPr/>
        </p:nvPicPr>
        <p:blipFill>
          <a:blip r:embed="rId3">
            <a:alphaModFix/>
          </a:blip>
          <a:stretch>
            <a:fillRect/>
          </a:stretch>
        </p:blipFill>
        <p:spPr>
          <a:xfrm>
            <a:off x="974625" y="471538"/>
            <a:ext cx="7194750" cy="4200425"/>
          </a:xfrm>
          <a:prstGeom prst="rect">
            <a:avLst/>
          </a:prstGeom>
          <a:noFill/>
          <a:ln>
            <a:noFill/>
          </a:ln>
        </p:spPr>
      </p:pic>
      <p:pic>
        <p:nvPicPr>
          <p:cNvPr id="513" name="Google Shape;513;p60"/>
          <p:cNvPicPr preferRelativeResize="0"/>
          <p:nvPr>
            <p:ph idx="2" type="pic"/>
          </p:nvPr>
        </p:nvPicPr>
        <p:blipFill rotWithShape="1">
          <a:blip r:embed="rId3">
            <a:alphaModFix/>
          </a:blip>
          <a:srcRect b="2335" l="0" r="0" t="2326"/>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4"/>
          <p:cNvPicPr preferRelativeResize="0"/>
          <p:nvPr/>
        </p:nvPicPr>
        <p:blipFill>
          <a:blip r:embed="rId3">
            <a:alphaModFix/>
          </a:blip>
          <a:stretch>
            <a:fillRect/>
          </a:stretch>
        </p:blipFill>
        <p:spPr>
          <a:xfrm>
            <a:off x="2150088" y="152400"/>
            <a:ext cx="4843815"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Recurrent Neural Networks (RNNs)</a:t>
            </a:r>
            <a:endParaRPr/>
          </a:p>
        </p:txBody>
      </p:sp>
      <p:sp>
        <p:nvSpPr>
          <p:cNvPr id="519" name="Google Shape;519;p61"/>
          <p:cNvSpPr txBox="1"/>
          <p:nvPr/>
        </p:nvSpPr>
        <p:spPr>
          <a:xfrm>
            <a:off x="160250" y="1329950"/>
            <a:ext cx="4036200" cy="3775800"/>
          </a:xfrm>
          <a:prstGeom prst="rect">
            <a:avLst/>
          </a:prstGeom>
          <a:noFill/>
          <a:ln>
            <a:noFill/>
          </a:ln>
        </p:spPr>
        <p:txBody>
          <a:bodyPr anchorCtr="0" anchor="t" bIns="91425" lIns="91425" spcFirstLastPara="1" rIns="91425" wrap="square" tIns="91425">
            <a:noAutofit/>
          </a:bodyPr>
          <a:lstStyle/>
          <a:p>
            <a:pPr indent="-322897" lvl="0" marL="457200" rtl="0" algn="l">
              <a:lnSpc>
                <a:spcPct val="80000"/>
              </a:lnSpc>
              <a:spcBef>
                <a:spcPts val="0"/>
              </a:spcBef>
              <a:spcAft>
                <a:spcPts val="0"/>
              </a:spcAft>
              <a:buSzPts val="1485"/>
              <a:buChar char="●"/>
            </a:pPr>
            <a:r>
              <a:rPr lang="en" sz="1485"/>
              <a:t>A recurrent neural network (RNN) is the type of </a:t>
            </a:r>
            <a:r>
              <a:rPr lang="en" sz="1485" u="sng">
                <a:solidFill>
                  <a:schemeClr val="hlink"/>
                </a:solidFill>
                <a:hlinkClick r:id="rId3"/>
              </a:rPr>
              <a:t>artificial neural network</a:t>
            </a:r>
            <a:r>
              <a:rPr lang="en" sz="1485"/>
              <a:t> (ANN) that is used in Apple’s Siri and Google’s voice search.</a:t>
            </a:r>
            <a:endParaRPr sz="1485"/>
          </a:p>
          <a:p>
            <a:pPr indent="-322897" lvl="0" marL="457200" rtl="0" algn="l">
              <a:lnSpc>
                <a:spcPct val="80000"/>
              </a:lnSpc>
              <a:spcBef>
                <a:spcPts val="0"/>
              </a:spcBef>
              <a:spcAft>
                <a:spcPts val="0"/>
              </a:spcAft>
              <a:buSzPts val="1485"/>
              <a:buChar char="●"/>
            </a:pPr>
            <a:r>
              <a:rPr lang="en" sz="1485"/>
              <a:t>RNN remembers past inputs due to an internal memory which is useful for predicting stock prices, generating text, transcriptions, and machine translation.</a:t>
            </a:r>
            <a:endParaRPr sz="1485"/>
          </a:p>
          <a:p>
            <a:pPr indent="-322897" lvl="0" marL="457200" rtl="0" algn="l">
              <a:lnSpc>
                <a:spcPct val="80000"/>
              </a:lnSpc>
              <a:spcBef>
                <a:spcPts val="0"/>
              </a:spcBef>
              <a:spcAft>
                <a:spcPts val="0"/>
              </a:spcAft>
              <a:buSzPts val="1485"/>
              <a:buChar char="●"/>
            </a:pPr>
            <a:r>
              <a:rPr lang="en" sz="1485"/>
              <a:t>Weights are same, amongst all nodes, within a layer.</a:t>
            </a:r>
            <a:endParaRPr sz="1485"/>
          </a:p>
          <a:p>
            <a:pPr indent="-322897" lvl="0" marL="457200" rtl="0" algn="l">
              <a:lnSpc>
                <a:spcPct val="80000"/>
              </a:lnSpc>
              <a:spcBef>
                <a:spcPts val="0"/>
              </a:spcBef>
              <a:spcAft>
                <a:spcPts val="0"/>
              </a:spcAft>
              <a:buSzPts val="1485"/>
              <a:buChar char="●"/>
            </a:pPr>
            <a:r>
              <a:rPr lang="en" sz="1485"/>
              <a:t>They are distinguished by their “memory” as they take information from prior inputs to influence the current input and output. </a:t>
            </a:r>
            <a:endParaRPr sz="1485"/>
          </a:p>
          <a:p>
            <a:pPr indent="-322897" lvl="0" marL="457200" rtl="0" algn="l">
              <a:lnSpc>
                <a:spcPct val="80000"/>
              </a:lnSpc>
              <a:spcBef>
                <a:spcPts val="0"/>
              </a:spcBef>
              <a:spcAft>
                <a:spcPts val="0"/>
              </a:spcAft>
              <a:buSzPts val="1485"/>
              <a:buChar char="●"/>
            </a:pPr>
            <a:r>
              <a:rPr lang="en" sz="1485"/>
              <a:t>While traditional deep neural networks assume that inputs and outputs are independent of each other, the output of recurrent neural networks depend on the prior elements within the sequence. </a:t>
            </a:r>
            <a:endParaRPr sz="1485"/>
          </a:p>
        </p:txBody>
      </p:sp>
      <p:pic>
        <p:nvPicPr>
          <p:cNvPr id="520" name="Google Shape;520;p61"/>
          <p:cNvPicPr preferRelativeResize="0"/>
          <p:nvPr/>
        </p:nvPicPr>
        <p:blipFill>
          <a:blip r:embed="rId4">
            <a:alphaModFix/>
          </a:blip>
          <a:stretch>
            <a:fillRect/>
          </a:stretch>
        </p:blipFill>
        <p:spPr>
          <a:xfrm>
            <a:off x="4364875" y="1722355"/>
            <a:ext cx="4642749" cy="257930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2"/>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Recurrent Neural Networks (RNNs)</a:t>
            </a:r>
            <a:endParaRPr/>
          </a:p>
        </p:txBody>
      </p:sp>
      <p:pic>
        <p:nvPicPr>
          <p:cNvPr id="526" name="Google Shape;526;p62"/>
          <p:cNvPicPr preferRelativeResize="0"/>
          <p:nvPr/>
        </p:nvPicPr>
        <p:blipFill>
          <a:blip r:embed="rId3">
            <a:alphaModFix/>
          </a:blip>
          <a:stretch>
            <a:fillRect/>
          </a:stretch>
        </p:blipFill>
        <p:spPr>
          <a:xfrm>
            <a:off x="482488" y="1802424"/>
            <a:ext cx="8179025" cy="2654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3"/>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Recurrent Neural Networks (RNNs)</a:t>
            </a:r>
            <a:endParaRPr/>
          </a:p>
        </p:txBody>
      </p:sp>
      <p:pic>
        <p:nvPicPr>
          <p:cNvPr id="532" name="Google Shape;532;p63"/>
          <p:cNvPicPr preferRelativeResize="0"/>
          <p:nvPr/>
        </p:nvPicPr>
        <p:blipFill>
          <a:blip r:embed="rId3">
            <a:alphaModFix/>
          </a:blip>
          <a:stretch>
            <a:fillRect/>
          </a:stretch>
        </p:blipFill>
        <p:spPr>
          <a:xfrm>
            <a:off x="152400" y="1562105"/>
            <a:ext cx="4762500" cy="2571750"/>
          </a:xfrm>
          <a:prstGeom prst="rect">
            <a:avLst/>
          </a:prstGeom>
          <a:noFill/>
          <a:ln>
            <a:noFill/>
          </a:ln>
        </p:spPr>
      </p:pic>
      <p:pic>
        <p:nvPicPr>
          <p:cNvPr id="533" name="Google Shape;533;p63"/>
          <p:cNvPicPr preferRelativeResize="0"/>
          <p:nvPr/>
        </p:nvPicPr>
        <p:blipFill>
          <a:blip r:embed="rId4">
            <a:alphaModFix/>
          </a:blip>
          <a:stretch>
            <a:fillRect/>
          </a:stretch>
        </p:blipFill>
        <p:spPr>
          <a:xfrm>
            <a:off x="5099350" y="1455480"/>
            <a:ext cx="3924300" cy="27849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Generative Adversarial</a:t>
            </a:r>
            <a:r>
              <a:rPr lang="en"/>
              <a:t> Networks (GANs)</a:t>
            </a:r>
            <a:endParaRPr/>
          </a:p>
        </p:txBody>
      </p:sp>
      <p:pic>
        <p:nvPicPr>
          <p:cNvPr id="539" name="Google Shape;539;p64"/>
          <p:cNvPicPr preferRelativeResize="0"/>
          <p:nvPr/>
        </p:nvPicPr>
        <p:blipFill>
          <a:blip r:embed="rId3">
            <a:alphaModFix/>
          </a:blip>
          <a:stretch>
            <a:fillRect/>
          </a:stretch>
        </p:blipFill>
        <p:spPr>
          <a:xfrm>
            <a:off x="168438" y="1986723"/>
            <a:ext cx="8807125" cy="2958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Generative Adversarial Networks (GANs)</a:t>
            </a:r>
            <a:endParaRPr/>
          </a:p>
        </p:txBody>
      </p:sp>
      <p:sp>
        <p:nvSpPr>
          <p:cNvPr id="545" name="Google Shape;545;p65"/>
          <p:cNvSpPr txBox="1"/>
          <p:nvPr/>
        </p:nvSpPr>
        <p:spPr>
          <a:xfrm>
            <a:off x="136200" y="1994925"/>
            <a:ext cx="4180500" cy="30000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Generative Adversarial Networks (GANs) were introduced in 2014 by Ian J. Goodfellow and co-authors. GANs perform unsupervised learning tasks in machine learning. It consists of 2 models that automatically discover and learn the patterns in input data. </a:t>
            </a:r>
            <a:endParaRPr/>
          </a:p>
          <a:p>
            <a:pPr indent="-317500" lvl="0" marL="457200" rtl="0" algn="l">
              <a:spcBef>
                <a:spcPts val="0"/>
              </a:spcBef>
              <a:spcAft>
                <a:spcPts val="0"/>
              </a:spcAft>
              <a:buSzPts val="1400"/>
              <a:buChar char="●"/>
            </a:pPr>
            <a:r>
              <a:rPr lang="en"/>
              <a:t>The two models are known as Generator and Discriminator.</a:t>
            </a:r>
            <a:endParaRPr/>
          </a:p>
        </p:txBody>
      </p:sp>
      <p:pic>
        <p:nvPicPr>
          <p:cNvPr id="546" name="Google Shape;546;p65"/>
          <p:cNvPicPr preferRelativeResize="0"/>
          <p:nvPr/>
        </p:nvPicPr>
        <p:blipFill>
          <a:blip r:embed="rId3">
            <a:alphaModFix/>
          </a:blip>
          <a:stretch>
            <a:fillRect/>
          </a:stretch>
        </p:blipFill>
        <p:spPr>
          <a:xfrm>
            <a:off x="4509175" y="2138955"/>
            <a:ext cx="4522501" cy="178684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Generative Adversarial Networks (GANs)</a:t>
            </a:r>
            <a:endParaRPr/>
          </a:p>
        </p:txBody>
      </p:sp>
      <p:pic>
        <p:nvPicPr>
          <p:cNvPr id="552" name="Google Shape;552;p66"/>
          <p:cNvPicPr preferRelativeResize="0"/>
          <p:nvPr/>
        </p:nvPicPr>
        <p:blipFill>
          <a:blip r:embed="rId3">
            <a:alphaModFix/>
          </a:blip>
          <a:stretch>
            <a:fillRect/>
          </a:stretch>
        </p:blipFill>
        <p:spPr>
          <a:xfrm>
            <a:off x="1191163" y="1816225"/>
            <a:ext cx="6761676" cy="3362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7"/>
          <p:cNvSpPr txBox="1"/>
          <p:nvPr>
            <p:ph type="title"/>
          </p:nvPr>
        </p:nvSpPr>
        <p:spPr>
          <a:xfrm>
            <a:off x="673150" y="38033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Generative Adversarial Networks (GANs)</a:t>
            </a:r>
            <a:endParaRPr/>
          </a:p>
        </p:txBody>
      </p:sp>
      <p:pic>
        <p:nvPicPr>
          <p:cNvPr id="558" name="Google Shape;558;p67"/>
          <p:cNvPicPr preferRelativeResize="0"/>
          <p:nvPr/>
        </p:nvPicPr>
        <p:blipFill>
          <a:blip r:embed="rId3">
            <a:alphaModFix/>
          </a:blip>
          <a:stretch>
            <a:fillRect/>
          </a:stretch>
        </p:blipFill>
        <p:spPr>
          <a:xfrm>
            <a:off x="1241775" y="1442105"/>
            <a:ext cx="6580256" cy="370139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8"/>
          <p:cNvSpPr txBox="1"/>
          <p:nvPr>
            <p:ph type="title"/>
          </p:nvPr>
        </p:nvSpPr>
        <p:spPr>
          <a:xfrm>
            <a:off x="673150" y="38033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Generative Adversarial Networks (GANs)</a:t>
            </a:r>
            <a:endParaRPr/>
          </a:p>
        </p:txBody>
      </p:sp>
      <p:pic>
        <p:nvPicPr>
          <p:cNvPr id="564" name="Google Shape;564;p68"/>
          <p:cNvPicPr preferRelativeResize="0"/>
          <p:nvPr/>
        </p:nvPicPr>
        <p:blipFill>
          <a:blip r:embed="rId3">
            <a:alphaModFix/>
          </a:blip>
          <a:stretch>
            <a:fillRect/>
          </a:stretch>
        </p:blipFill>
        <p:spPr>
          <a:xfrm>
            <a:off x="1588050" y="1057355"/>
            <a:ext cx="5967900" cy="388566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9"/>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Generative Adversarial Networks (GANs)</a:t>
            </a:r>
            <a:endParaRPr/>
          </a:p>
        </p:txBody>
      </p:sp>
      <p:pic>
        <p:nvPicPr>
          <p:cNvPr id="570" name="Google Shape;570;p69"/>
          <p:cNvPicPr preferRelativeResize="0"/>
          <p:nvPr/>
        </p:nvPicPr>
        <p:blipFill>
          <a:blip r:embed="rId3">
            <a:alphaModFix/>
          </a:blip>
          <a:stretch>
            <a:fillRect/>
          </a:stretch>
        </p:blipFill>
        <p:spPr>
          <a:xfrm>
            <a:off x="144375" y="1708725"/>
            <a:ext cx="7048551" cy="3282376"/>
          </a:xfrm>
          <a:prstGeom prst="rect">
            <a:avLst/>
          </a:prstGeom>
          <a:noFill/>
          <a:ln>
            <a:noFill/>
          </a:ln>
        </p:spPr>
      </p:pic>
      <p:pic>
        <p:nvPicPr>
          <p:cNvPr id="571" name="Google Shape;571;p69"/>
          <p:cNvPicPr preferRelativeResize="0"/>
          <p:nvPr/>
        </p:nvPicPr>
        <p:blipFill>
          <a:blip r:embed="rId4">
            <a:alphaModFix/>
          </a:blip>
          <a:stretch>
            <a:fillRect/>
          </a:stretch>
        </p:blipFill>
        <p:spPr>
          <a:xfrm>
            <a:off x="7377376" y="1708730"/>
            <a:ext cx="1646273" cy="1646273"/>
          </a:xfrm>
          <a:prstGeom prst="rect">
            <a:avLst/>
          </a:prstGeom>
          <a:noFill/>
          <a:ln>
            <a:noFill/>
          </a:ln>
        </p:spPr>
      </p:pic>
      <p:pic>
        <p:nvPicPr>
          <p:cNvPr id="572" name="Google Shape;572;p69"/>
          <p:cNvPicPr preferRelativeResize="0"/>
          <p:nvPr/>
        </p:nvPicPr>
        <p:blipFill>
          <a:blip r:embed="rId5">
            <a:alphaModFix/>
          </a:blip>
          <a:stretch>
            <a:fillRect/>
          </a:stretch>
        </p:blipFill>
        <p:spPr>
          <a:xfrm>
            <a:off x="7377375" y="3134725"/>
            <a:ext cx="1646275" cy="1856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0"/>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Generative Adversarial Networks (GANs)</a:t>
            </a:r>
            <a:endParaRPr/>
          </a:p>
        </p:txBody>
      </p:sp>
      <p:pic>
        <p:nvPicPr>
          <p:cNvPr descr="This is not Morgan Freeman  -  A Deepfake Singularity&#10;&#10;Concept and deepfake by Bob de Jong &#10;Freeman's voice is imitated by the incredibly talented Boet Schouwink&#10;&#10;A homage to the great actor.&#10;&#10;#diepnep #deepfake #ai #morganfreeman" id="578" name="Google Shape;578;p70" title="This is not Morgan Freeman  -  A Deepfake Singularity">
            <a:hlinkClick r:id="rId3"/>
          </p:cNvPr>
          <p:cNvPicPr preferRelativeResize="0"/>
          <p:nvPr/>
        </p:nvPicPr>
        <p:blipFill>
          <a:blip r:embed="rId4">
            <a:alphaModFix/>
          </a:blip>
          <a:stretch>
            <a:fillRect/>
          </a:stretch>
        </p:blipFill>
        <p:spPr>
          <a:xfrm>
            <a:off x="1616513" y="1746345"/>
            <a:ext cx="5910925" cy="332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5"/>
          <p:cNvPicPr preferRelativeResize="0"/>
          <p:nvPr/>
        </p:nvPicPr>
        <p:blipFill>
          <a:blip r:embed="rId3">
            <a:alphaModFix/>
          </a:blip>
          <a:stretch>
            <a:fillRect/>
          </a:stretch>
        </p:blipFill>
        <p:spPr>
          <a:xfrm>
            <a:off x="1705550" y="152400"/>
            <a:ext cx="5732899"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a:t>
            </a:r>
            <a:r>
              <a:rPr lang="en" sz="3100" u="sng">
                <a:solidFill>
                  <a:schemeClr val="hlink"/>
                </a:solidFill>
                <a:hlinkClick r:id="rId3"/>
              </a:rPr>
              <a:t>ooga booga</a:t>
            </a:r>
            <a:r>
              <a:rPr lang="en" sz="3100"/>
              <a:t>) What is Deep Learning?</a:t>
            </a:r>
            <a:endParaRPr sz="3100"/>
          </a:p>
        </p:txBody>
      </p:sp>
      <p:sp>
        <p:nvSpPr>
          <p:cNvPr id="332" name="Google Shape;332;p36"/>
          <p:cNvSpPr txBox="1"/>
          <p:nvPr/>
        </p:nvSpPr>
        <p:spPr>
          <a:xfrm>
            <a:off x="519350" y="1418200"/>
            <a:ext cx="7991100" cy="3000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Deep learning is a subset of </a:t>
            </a:r>
            <a:r>
              <a:rPr lang="en" sz="1700">
                <a:solidFill>
                  <a:schemeClr val="hlink"/>
                </a:solidFill>
                <a:uFill>
                  <a:noFill/>
                </a:uFill>
                <a:hlinkClick r:id="rId4"/>
              </a:rPr>
              <a:t>machine learning</a:t>
            </a:r>
            <a:r>
              <a:rPr lang="en" sz="1700"/>
              <a:t> that uses </a:t>
            </a:r>
            <a:r>
              <a:rPr lang="en" sz="1700" u="sng">
                <a:highlight>
                  <a:srgbClr val="EA9999"/>
                </a:highlight>
              </a:rPr>
              <a:t>multi-layered </a:t>
            </a:r>
            <a:r>
              <a:rPr lang="en" sz="1700" u="sng">
                <a:solidFill>
                  <a:schemeClr val="hlink"/>
                </a:solidFill>
                <a:highlight>
                  <a:srgbClr val="EA9999"/>
                </a:highlight>
                <a:hlinkClick r:id="rId5"/>
              </a:rPr>
              <a:t>neural networks</a:t>
            </a:r>
            <a:r>
              <a:rPr lang="en" sz="1700"/>
              <a:t>, called </a:t>
            </a:r>
            <a:r>
              <a:rPr lang="en" sz="1700" u="sng"/>
              <a:t>deep neural networks</a:t>
            </a:r>
            <a:r>
              <a:rPr lang="en" sz="1700"/>
              <a:t>, to simulate the complex decision-making power of the human brain. Some form of deep learning powers most of the </a:t>
            </a:r>
            <a:r>
              <a:rPr lang="en" sz="1700">
                <a:solidFill>
                  <a:schemeClr val="hlink"/>
                </a:solidFill>
                <a:uFill>
                  <a:noFill/>
                </a:uFill>
                <a:hlinkClick r:id="rId6"/>
              </a:rPr>
              <a:t>artificial intelligence (AI)</a:t>
            </a:r>
            <a:r>
              <a:rPr lang="en" sz="1700"/>
              <a:t> in our lives today.</a:t>
            </a:r>
            <a:endParaRPr sz="1700"/>
          </a:p>
          <a:p>
            <a:pPr indent="-336550" lvl="0" marL="457200" rtl="0" algn="l">
              <a:spcBef>
                <a:spcPts val="0"/>
              </a:spcBef>
              <a:spcAft>
                <a:spcPts val="0"/>
              </a:spcAft>
              <a:buSzPts val="1700"/>
              <a:buChar char="●"/>
            </a:pPr>
            <a:r>
              <a:rPr lang="en" sz="1700"/>
              <a:t>By strict definition, a deep neural network, or DNN, is a neural network with </a:t>
            </a:r>
            <a:r>
              <a:rPr lang="en" sz="1700">
                <a:highlight>
                  <a:srgbClr val="EA9999"/>
                </a:highlight>
              </a:rPr>
              <a:t>three or more layers</a:t>
            </a:r>
            <a:r>
              <a:rPr lang="en" sz="1700"/>
              <a:t>. In practice, most DNNs have many more layers. DNNs are trained on large amounts of data to identify and classify phenomena, recognize patterns and relationships, evaluate </a:t>
            </a:r>
            <a:r>
              <a:rPr lang="en" sz="1700"/>
              <a:t>possibilities</a:t>
            </a:r>
            <a:r>
              <a:rPr lang="en" sz="1700"/>
              <a:t>, and make predictions and decisions. </a:t>
            </a:r>
            <a:endParaRPr sz="1700"/>
          </a:p>
          <a:p>
            <a:pPr indent="-336550" lvl="0" marL="457200" rtl="0" algn="l">
              <a:spcBef>
                <a:spcPts val="0"/>
              </a:spcBef>
              <a:spcAft>
                <a:spcPts val="0"/>
              </a:spcAft>
              <a:buSzPts val="1700"/>
              <a:buChar char="●"/>
            </a:pPr>
            <a:r>
              <a:rPr lang="en" sz="1700"/>
              <a:t>While a single-layer neural network can make useful, approximate predictions and decisions, the additional layers in a deep neural network help refine and optimize those outcomes for greater accuracy.</a:t>
            </a:r>
            <a:endParaRPr sz="1700"/>
          </a:p>
          <a:p>
            <a:pPr indent="0" lvl="0" marL="0" rtl="0" algn="l">
              <a:spcBef>
                <a:spcPts val="0"/>
              </a:spcBef>
              <a:spcAft>
                <a:spcPts val="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7"/>
          <p:cNvSpPr txBox="1"/>
          <p:nvPr>
            <p:ph type="title"/>
          </p:nvPr>
        </p:nvSpPr>
        <p:spPr>
          <a:xfrm>
            <a:off x="713250" y="931499"/>
            <a:ext cx="7717500" cy="3280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3600"/>
              <a:t>What use-case can you think of, where using unlabelled data might be beneficial, with more than just input-compute-output?</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8"/>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9"/>
          <p:cNvPicPr preferRelativeResize="0"/>
          <p:nvPr/>
        </p:nvPicPr>
        <p:blipFill>
          <a:blip r:embed="rId3">
            <a:alphaModFix/>
          </a:blip>
          <a:stretch>
            <a:fillRect/>
          </a:stretch>
        </p:blipFill>
        <p:spPr>
          <a:xfrm>
            <a:off x="234025" y="128025"/>
            <a:ext cx="8675951" cy="4887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0"/>
          <p:cNvPicPr preferRelativeResize="0"/>
          <p:nvPr/>
        </p:nvPicPr>
        <p:blipFill>
          <a:blip r:embed="rId3">
            <a:alphaModFix/>
          </a:blip>
          <a:stretch>
            <a:fillRect/>
          </a:stretch>
        </p:blipFill>
        <p:spPr>
          <a:xfrm>
            <a:off x="914400" y="195250"/>
            <a:ext cx="7315200" cy="4752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rsuasion Lesson for Psychology Students by Slidesgo">
  <a:themeElements>
    <a:clrScheme name="Simple Light">
      <a:dk1>
        <a:srgbClr val="070709"/>
      </a:dk1>
      <a:lt1>
        <a:srgbClr val="F3EEEA"/>
      </a:lt1>
      <a:dk2>
        <a:srgbClr val="EA5138"/>
      </a:dk2>
      <a:lt2>
        <a:srgbClr val="D2CBB9"/>
      </a:lt2>
      <a:accent1>
        <a:srgbClr val="FFFFFF"/>
      </a:accent1>
      <a:accent2>
        <a:srgbClr val="FFFFFF"/>
      </a:accent2>
      <a:accent3>
        <a:srgbClr val="FFFFFF"/>
      </a:accent3>
      <a:accent4>
        <a:srgbClr val="FFFFFF"/>
      </a:accent4>
      <a:accent5>
        <a:srgbClr val="FFFFFF"/>
      </a:accent5>
      <a:accent6>
        <a:srgbClr val="FFFFFF"/>
      </a:accent6>
      <a:hlink>
        <a:srgbClr val="0707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